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2" r:id="rId1"/>
  </p:sldMasterIdLst>
  <p:notesMasterIdLst>
    <p:notesMasterId r:id="rId10"/>
  </p:notesMasterIdLst>
  <p:handoutMasterIdLst>
    <p:handoutMasterId r:id="rId11"/>
  </p:handoutMasterIdLst>
  <p:sldIdLst>
    <p:sldId id="257" r:id="rId2"/>
    <p:sldId id="267" r:id="rId3"/>
    <p:sldId id="268" r:id="rId4"/>
    <p:sldId id="269" r:id="rId5"/>
    <p:sldId id="270" r:id="rId6"/>
    <p:sldId id="271" r:id="rId7"/>
    <p:sldId id="272" r:id="rId8"/>
    <p:sldId id="273" r:id="rId9"/>
  </p:sldIdLst>
  <p:sldSz cx="12188825" cy="6858000"/>
  <p:notesSz cx="6858000" cy="9144000"/>
  <p:defaultTextStyle>
    <a:defPPr rtl="0">
      <a:defRPr lang="it-it"/>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182" autoAdjust="0"/>
  </p:normalViewPr>
  <p:slideViewPr>
    <p:cSldViewPr showGuides="1">
      <p:cViewPr varScale="1">
        <p:scale>
          <a:sx n="72" d="100"/>
          <a:sy n="72" d="100"/>
        </p:scale>
        <p:origin x="660" y="72"/>
      </p:cViewPr>
      <p:guideLst>
        <p:guide orient="horz" pos="2160"/>
        <p:guide orient="horz" pos="945"/>
        <p:guide orient="horz" pos="3888"/>
        <p:guide orient="horz" pos="192"/>
        <p:guide orient="horz" pos="1072"/>
        <p:guide pos="3839"/>
        <p:guide pos="704"/>
        <p:guide pos="7102"/>
      </p:guideLst>
    </p:cSldViewPr>
  </p:slideViewPr>
  <p:outlineViewPr>
    <p:cViewPr>
      <p:scale>
        <a:sx n="33" d="100"/>
        <a:sy n="33" d="100"/>
      </p:scale>
      <p:origin x="0" y="-2886"/>
    </p:cViewPr>
  </p:outlineViewPr>
  <p:notesTextViewPr>
    <p:cViewPr>
      <p:scale>
        <a:sx n="3" d="2"/>
        <a:sy n="3" d="2"/>
      </p:scale>
      <p:origin x="0" y="0"/>
    </p:cViewPr>
  </p:notesTextViewPr>
  <p:notesViewPr>
    <p:cSldViewPr>
      <p:cViewPr varScale="1">
        <p:scale>
          <a:sx n="89" d="100"/>
          <a:sy n="89" d="100"/>
        </p:scale>
        <p:origin x="304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solidFill>
                <a:schemeClr val="tx2"/>
              </a:solidFill>
            </a:endParaRPr>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2B80495B-AD93-47A2-9136-362C70DC2B6A}" type="datetime1">
              <a:rPr lang="it-IT" smtClean="0">
                <a:solidFill>
                  <a:schemeClr val="tx2"/>
                </a:solidFill>
              </a:rPr>
              <a:t>27/02/2018</a:t>
            </a:fld>
            <a:endParaRPr lang="it-IT" dirty="0">
              <a:solidFill>
                <a:schemeClr val="tx2"/>
              </a:solidFill>
            </a:endParaRPr>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solidFill>
                <a:schemeClr val="tx2"/>
              </a:solidFill>
            </a:endParaRPr>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CFD77566-CD65-4859-9FA1-43956DC85B8C}" type="slidenum">
              <a:rPr lang="it-IT" smtClean="0">
                <a:solidFill>
                  <a:schemeClr val="tx2"/>
                </a:solidFill>
              </a:rPr>
              <a:t>‹N›</a:t>
            </a:fld>
            <a:endParaRPr lang="it-IT"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pPr rtl="0"/>
            <a:endParaRPr lang="it-IT" noProof="0"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1894FC50-7CD9-4D30-81C7-57A5B1245385}" type="datetime1">
              <a:rPr lang="it-IT" smtClean="0"/>
              <a:pPr/>
              <a:t>27/02/2018</a:t>
            </a:fld>
            <a:endParaRPr lang="it-IT" dirty="0"/>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it-IT" noProof="0"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pPr rtl="0"/>
            <a:endParaRPr lang="it-IT" noProof="0"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pPr rtl="0"/>
            <a:fld id="{B8796F01-7154-41E0-B48B-A6921757531A}" type="slidenum">
              <a:rPr lang="it-IT" noProof="0" smtClean="0"/>
              <a:pPr/>
              <a:t>‹N›</a:t>
            </a:fld>
            <a:endParaRPr lang="it-IT" noProof="0"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10"/>
          </p:nvPr>
        </p:nvSpPr>
        <p:spPr/>
        <p:txBody>
          <a:bodyPr rtlCol="0"/>
          <a:lstStyle/>
          <a:p>
            <a:pPr rtl="0"/>
            <a:fld id="{B8796F01-7154-41E0-B48B-A6921757531A}" type="slidenum">
              <a:rPr lang="it-IT" smtClean="0"/>
              <a:pPr/>
              <a:t>1</a:t>
            </a:fld>
            <a:endParaRPr lang="it-IT" dirty="0"/>
          </a:p>
        </p:txBody>
      </p:sp>
    </p:spTree>
    <p:extLst>
      <p:ext uri="{BB962C8B-B14F-4D97-AF65-F5344CB8AC3E}">
        <p14:creationId xmlns:p14="http://schemas.microsoft.com/office/powerpoint/2010/main" val="16077057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14" name="Gruppo 13"/>
          <p:cNvGrpSpPr/>
          <p:nvPr/>
        </p:nvGrpSpPr>
        <p:grpSpPr>
          <a:xfrm>
            <a:off x="0" y="0"/>
            <a:ext cx="12190572" cy="6858000"/>
            <a:chOff x="0" y="0"/>
            <a:chExt cx="12190572" cy="6858000"/>
          </a:xfrm>
        </p:grpSpPr>
        <p:sp>
          <p:nvSpPr>
            <p:cNvPr id="13" name="Rettangolo 12"/>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it-IT" noProof="0" dirty="0"/>
            </a:p>
          </p:txBody>
        </p:sp>
        <p:grpSp>
          <p:nvGrpSpPr>
            <p:cNvPr id="12" name="Gruppo 11"/>
            <p:cNvGrpSpPr/>
            <p:nvPr/>
          </p:nvGrpSpPr>
          <p:grpSpPr>
            <a:xfrm>
              <a:off x="0" y="0"/>
              <a:ext cx="4742741" cy="6858000"/>
              <a:chOff x="0" y="0"/>
              <a:chExt cx="4742741" cy="6858000"/>
            </a:xfrm>
          </p:grpSpPr>
          <p:pic>
            <p:nvPicPr>
              <p:cNvPr id="9" name="Immagine 8" descr="Pila di libri"/>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91594" cy="6858000"/>
              </a:xfrm>
              <a:prstGeom prst="rect">
                <a:avLst/>
              </a:prstGeom>
            </p:spPr>
          </p:pic>
          <p:sp>
            <p:nvSpPr>
              <p:cNvPr id="10" name="Rettangolo 9"/>
              <p:cNvSpPr/>
              <p:nvPr/>
            </p:nvSpPr>
            <p:spPr>
              <a:xfrm>
                <a:off x="4605581"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grpSp>
      </p:grpSp>
      <p:sp>
        <p:nvSpPr>
          <p:cNvPr id="2" name="Titolo 1"/>
          <p:cNvSpPr>
            <a:spLocks noGrp="1"/>
          </p:cNvSpPr>
          <p:nvPr>
            <p:ph type="ctrTitle"/>
          </p:nvPr>
        </p:nvSpPr>
        <p:spPr>
          <a:xfrm>
            <a:off x="4879346" y="1498601"/>
            <a:ext cx="7008574" cy="3298825"/>
          </a:xfrm>
        </p:spPr>
        <p:txBody>
          <a:bodyPr rtlCol="0">
            <a:normAutofit/>
          </a:bodyPr>
          <a:lstStyle>
            <a:lvl1pPr algn="l">
              <a:lnSpc>
                <a:spcPct val="90000"/>
              </a:lnSpc>
              <a:defRPr sz="5400" b="0" cap="none" spc="0" baseline="0">
                <a:ln w="0"/>
                <a:solidFill>
                  <a:schemeClr val="tx2"/>
                </a:solidFill>
                <a:effectLst/>
              </a:defRPr>
            </a:lvl1pPr>
          </a:lstStyle>
          <a:p>
            <a:pPr rtl="0"/>
            <a:r>
              <a:rPr lang="it-IT" noProof="0"/>
              <a:t>Fare clic per modificare lo stile del titolo dello schema</a:t>
            </a:r>
            <a:endParaRPr lang="it-IT" noProof="0" dirty="0"/>
          </a:p>
        </p:txBody>
      </p:sp>
      <p:sp>
        <p:nvSpPr>
          <p:cNvPr id="3" name="Sottotitolo 2"/>
          <p:cNvSpPr>
            <a:spLocks noGrp="1"/>
          </p:cNvSpPr>
          <p:nvPr>
            <p:ph type="subTitle" idx="1"/>
          </p:nvPr>
        </p:nvSpPr>
        <p:spPr>
          <a:xfrm>
            <a:off x="4879346" y="4927600"/>
            <a:ext cx="7008574" cy="1244600"/>
          </a:xfrm>
        </p:spPr>
        <p:txBody>
          <a:bodyPr rtlCol="0">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pPr rtl="0"/>
            <a:r>
              <a:rPr lang="it-IT" noProof="0"/>
              <a:t>Fare clic per modificare lo stile del sottotitolo dello schema</a:t>
            </a:r>
            <a:endParaRPr lang="it-IT" noProof="0" dirty="0"/>
          </a:p>
        </p:txBody>
      </p:sp>
      <p:sp>
        <p:nvSpPr>
          <p:cNvPr id="5" name="Segnaposto data 4"/>
          <p:cNvSpPr>
            <a:spLocks noGrp="1"/>
          </p:cNvSpPr>
          <p:nvPr>
            <p:ph type="dt" sz="half" idx="10"/>
          </p:nvPr>
        </p:nvSpPr>
        <p:spPr/>
        <p:txBody>
          <a:bodyPr rtlCol="0"/>
          <a:lstStyle/>
          <a:p>
            <a:pPr rtl="0"/>
            <a:fld id="{EFBF3510-D61F-421F-8910-9235B5631904}" type="datetime1">
              <a:rPr lang="it-IT" noProof="0" smtClean="0"/>
              <a:t>27/02/2018</a:t>
            </a:fld>
            <a:endParaRPr lang="it-IT" noProof="0" dirty="0"/>
          </a:p>
        </p:txBody>
      </p:sp>
      <p:sp>
        <p:nvSpPr>
          <p:cNvPr id="7" name="Segnaposto piè di pagina 6"/>
          <p:cNvSpPr>
            <a:spLocks noGrp="1"/>
          </p:cNvSpPr>
          <p:nvPr>
            <p:ph type="ftr" sz="quarter" idx="11"/>
          </p:nvPr>
        </p:nvSpPr>
        <p:spPr/>
        <p:txBody>
          <a:bodyPr rtlCol="0"/>
          <a:lstStyle/>
          <a:p>
            <a:pPr rtl="0"/>
            <a:r>
              <a:rPr lang="it-IT" noProof="0" dirty="0"/>
              <a:t>Aggiungere un piè di pagina</a:t>
            </a:r>
          </a:p>
        </p:txBody>
      </p:sp>
      <p:sp>
        <p:nvSpPr>
          <p:cNvPr id="11" name="Segnaposto numero diapositiva 10"/>
          <p:cNvSpPr>
            <a:spLocks noGrp="1"/>
          </p:cNvSpPr>
          <p:nvPr>
            <p:ph type="sldNum" sz="quarter" idx="12"/>
          </p:nvPr>
        </p:nvSpPr>
        <p:spPr/>
        <p:txBody>
          <a:bodyPr rtlCol="0"/>
          <a:lstStyle/>
          <a:p>
            <a:pPr rtl="0"/>
            <a:fld id="{EB37DED6-D4C7-42EE-AB49-D2E39E64FDE4}" type="slidenum">
              <a:rPr lang="it-IT" noProof="0" smtClean="0"/>
              <a:pPr/>
              <a:t>‹N›</a:t>
            </a:fld>
            <a:endParaRPr lang="it-IT" noProof="0" dirty="0"/>
          </a:p>
        </p:txBody>
      </p:sp>
    </p:spTree>
    <p:extLst>
      <p:ext uri="{BB962C8B-B14F-4D97-AF65-F5344CB8AC3E}">
        <p14:creationId xmlns:p14="http://schemas.microsoft.com/office/powerpoint/2010/main" val="33220121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testo verticale 2"/>
          <p:cNvSpPr>
            <a:spLocks noGrp="1"/>
          </p:cNvSpPr>
          <p:nvPr>
            <p:ph type="body" orient="vert" idx="1" hasCustomPrompt="1"/>
          </p:nvPr>
        </p:nvSpPr>
        <p:spPr/>
        <p:txBody>
          <a:bodyPr vert="eaVert" rtlCol="0"/>
          <a:lstStyle>
            <a:lvl5pPr>
              <a:defRPr/>
            </a:lvl5pPr>
            <a:lvl6pPr marL="2418976" indent="-285750">
              <a:buFont typeface="Century Gothic" panose="020B0502020202020204" pitchFamily="34" charset="0"/>
              <a:buChar char="–"/>
              <a:defRPr/>
            </a:lvl6pPr>
            <a:lvl7pPr>
              <a:defRPr/>
            </a:lvl7pPr>
            <a:lvl8pPr>
              <a:defRPr/>
            </a:lvl8pPr>
            <a:lvl9pPr>
              <a:defRPr/>
            </a:lvl9p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4" name="Segnaposto data 3"/>
          <p:cNvSpPr>
            <a:spLocks noGrp="1"/>
          </p:cNvSpPr>
          <p:nvPr>
            <p:ph type="dt" sz="half" idx="10"/>
          </p:nvPr>
        </p:nvSpPr>
        <p:spPr/>
        <p:txBody>
          <a:bodyPr rtlCol="0"/>
          <a:lstStyle/>
          <a:p>
            <a:pPr rtl="0"/>
            <a:fld id="{35619D06-56C3-422B-9066-598BDD25A582}" type="datetime1">
              <a:rPr lang="it-IT" noProof="0" smtClean="0"/>
              <a:t>27/02/2018</a:t>
            </a:fld>
            <a:endParaRPr lang="it-IT" noProof="0" dirty="0"/>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6" name="Segnaposto numero diapositiva 5"/>
          <p:cNvSpPr>
            <a:spLocks noGrp="1"/>
          </p:cNvSpPr>
          <p:nvPr>
            <p:ph type="sldNum" sz="quarter" idx="12"/>
          </p:nvPr>
        </p:nvSpPr>
        <p:spPr/>
        <p:txBody>
          <a:bodyPr rtlCol="0"/>
          <a:lstStyle/>
          <a:p>
            <a:pPr rtl="0"/>
            <a:fld id="{591C5AD9-787D-40FA-8A4D-16A055B9AF81}" type="slidenum">
              <a:rPr lang="it-IT" noProof="0" smtClean="0"/>
              <a:t>‹N›</a:t>
            </a:fld>
            <a:endParaRPr lang="it-IT" noProof="0" dirty="0"/>
          </a:p>
        </p:txBody>
      </p:sp>
    </p:spTree>
    <p:extLst>
      <p:ext uri="{BB962C8B-B14F-4D97-AF65-F5344CB8AC3E}">
        <p14:creationId xmlns:p14="http://schemas.microsoft.com/office/powerpoint/2010/main" val="181761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852633" y="274638"/>
            <a:ext cx="1422030" cy="5897561"/>
          </a:xfrm>
        </p:spPr>
        <p:txBody>
          <a:bodyPr vert="eaVert" rtlCol="0"/>
          <a:lstStyle/>
          <a:p>
            <a:pPr rtl="0"/>
            <a:r>
              <a:rPr lang="it-IT" noProof="0"/>
              <a:t>Fare clic per modificare lo stile del titolo dello schema</a:t>
            </a:r>
            <a:endParaRPr lang="it-IT" noProof="0" dirty="0"/>
          </a:p>
        </p:txBody>
      </p:sp>
      <p:sp>
        <p:nvSpPr>
          <p:cNvPr id="3" name="Segnaposto testo verticale 2"/>
          <p:cNvSpPr>
            <a:spLocks noGrp="1"/>
          </p:cNvSpPr>
          <p:nvPr>
            <p:ph type="body" orient="vert" idx="1" hasCustomPrompt="1"/>
          </p:nvPr>
        </p:nvSpPr>
        <p:spPr>
          <a:xfrm>
            <a:off x="1117309" y="274638"/>
            <a:ext cx="8532178" cy="5897561"/>
          </a:xfrm>
        </p:spPr>
        <p:txBody>
          <a:bodyPr vert="eaVert" rtlCol="0"/>
          <a:lstStyle>
            <a:lvl5pPr>
              <a:defRPr/>
            </a:lvl5pPr>
            <a:lvl6pPr marL="2418976" indent="-285750">
              <a:buFont typeface="Century Gothic" panose="020B0502020202020204" pitchFamily="34" charset="0"/>
              <a:buChar char="–"/>
              <a:defRPr/>
            </a:lvl6pPr>
            <a:lvl7pPr>
              <a:defRPr/>
            </a:lvl7pPr>
            <a:lvl8pPr>
              <a:defRPr/>
            </a:lvl8pPr>
            <a:lvl9pPr>
              <a:defRPr/>
            </a:lvl9p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4" name="Segnaposto data 3"/>
          <p:cNvSpPr>
            <a:spLocks noGrp="1"/>
          </p:cNvSpPr>
          <p:nvPr>
            <p:ph type="dt" sz="half" idx="10"/>
          </p:nvPr>
        </p:nvSpPr>
        <p:spPr/>
        <p:txBody>
          <a:bodyPr rtlCol="0"/>
          <a:lstStyle/>
          <a:p>
            <a:pPr rtl="0"/>
            <a:fld id="{565FA794-ECF3-4A88-AA5E-3EB13ABD719B}" type="datetime1">
              <a:rPr lang="it-IT" noProof="0" smtClean="0"/>
              <a:t>27/02/2018</a:t>
            </a:fld>
            <a:endParaRPr lang="it-IT" noProof="0" dirty="0"/>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6" name="Segnaposto numero diapositiva 5"/>
          <p:cNvSpPr>
            <a:spLocks noGrp="1"/>
          </p:cNvSpPr>
          <p:nvPr>
            <p:ph type="sldNum" sz="quarter" idx="12"/>
          </p:nvPr>
        </p:nvSpPr>
        <p:spPr/>
        <p:txBody>
          <a:bodyPr rtlCol="0"/>
          <a:lstStyle/>
          <a:p>
            <a:pPr rtl="0"/>
            <a:fld id="{591C5AD9-787D-40FA-8A4D-16A055B9AF81}" type="slidenum">
              <a:rPr lang="it-IT" noProof="0" smtClean="0"/>
              <a:t>‹N›</a:t>
            </a:fld>
            <a:endParaRPr lang="it-IT" noProof="0" dirty="0"/>
          </a:p>
        </p:txBody>
      </p:sp>
    </p:spTree>
    <p:extLst>
      <p:ext uri="{BB962C8B-B14F-4D97-AF65-F5344CB8AC3E}">
        <p14:creationId xmlns:p14="http://schemas.microsoft.com/office/powerpoint/2010/main" val="372369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p:txBody>
          <a:bodyPr rtlCol="0"/>
          <a:lstStyle>
            <a:lvl5pPr>
              <a:defRPr/>
            </a:lvl5pPr>
            <a:lvl6pPr>
              <a:defRPr/>
            </a:lvl6pPr>
            <a:lvl7pPr>
              <a:defRPr baseline="0"/>
            </a:lvl7pPr>
            <a:lvl8pPr>
              <a:defRPr baseline="0"/>
            </a:lvl8pPr>
            <a:lvl9pPr>
              <a:defRPr baseline="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17F9A309-531E-412A-ADAB-BC5D9D6CD015}" type="datetime1">
              <a:rPr lang="it-IT" noProof="0" smtClean="0"/>
              <a:t>27/02/2018</a:t>
            </a:fld>
            <a:endParaRPr lang="it-IT" noProof="0" dirty="0"/>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6" name="Segnaposto numero diapositiva 5"/>
          <p:cNvSpPr>
            <a:spLocks noGrp="1"/>
          </p:cNvSpPr>
          <p:nvPr>
            <p:ph type="sldNum" sz="quarter" idx="12"/>
          </p:nvPr>
        </p:nvSpPr>
        <p:spPr/>
        <p:txBody>
          <a:bodyPr rtlCol="0"/>
          <a:lstStyle/>
          <a:p>
            <a:pPr rtl="0"/>
            <a:fld id="{DA60BA0E-20D0-4E7C-B286-26C960A6788F}" type="slidenum">
              <a:rPr lang="it-IT" noProof="0" smtClean="0"/>
              <a:t>‹N›</a:t>
            </a:fld>
            <a:endParaRPr lang="it-IT" noProof="0" dirty="0"/>
          </a:p>
        </p:txBody>
      </p:sp>
    </p:spTree>
    <p:extLst>
      <p:ext uri="{BB962C8B-B14F-4D97-AF65-F5344CB8AC3E}">
        <p14:creationId xmlns:p14="http://schemas.microsoft.com/office/powerpoint/2010/main" val="286535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ntestazione sezione">
    <p:spTree>
      <p:nvGrpSpPr>
        <p:cNvPr id="1" name=""/>
        <p:cNvGrpSpPr/>
        <p:nvPr/>
      </p:nvGrpSpPr>
      <p:grpSpPr>
        <a:xfrm>
          <a:off x="0" y="0"/>
          <a:ext cx="0" cy="0"/>
          <a:chOff x="0" y="0"/>
          <a:chExt cx="0" cy="0"/>
        </a:xfrm>
      </p:grpSpPr>
      <p:grpSp>
        <p:nvGrpSpPr>
          <p:cNvPr id="12" name="Gruppo 11"/>
          <p:cNvGrpSpPr/>
          <p:nvPr/>
        </p:nvGrpSpPr>
        <p:grpSpPr>
          <a:xfrm>
            <a:off x="1620" y="0"/>
            <a:ext cx="12188952" cy="6858000"/>
            <a:chOff x="1620" y="0"/>
            <a:chExt cx="12188952" cy="6858000"/>
          </a:xfrm>
        </p:grpSpPr>
        <p:sp>
          <p:nvSpPr>
            <p:cNvPr id="4" name="Rettangolo 3"/>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it-IT" noProof="0" dirty="0"/>
            </a:p>
          </p:txBody>
        </p:sp>
        <p:pic>
          <p:nvPicPr>
            <p:cNvPr id="10" name="Immagin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8818" y="0"/>
              <a:ext cx="4591594" cy="6858000"/>
            </a:xfrm>
            <a:prstGeom prst="rect">
              <a:avLst/>
            </a:prstGeom>
          </p:spPr>
        </p:pic>
        <p:sp>
          <p:nvSpPr>
            <p:cNvPr id="11" name="Rettangolo 10"/>
            <p:cNvSpPr/>
            <p:nvPr/>
          </p:nvSpPr>
          <p:spPr>
            <a:xfrm>
              <a:off x="7481252"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b="0" noProof="0" dirty="0">
                <a:solidFill>
                  <a:schemeClr val="tx2"/>
                </a:solidFill>
              </a:endParaRPr>
            </a:p>
          </p:txBody>
        </p:sp>
      </p:grpSp>
      <p:pic>
        <p:nvPicPr>
          <p:cNvPr id="5" name="Immagine 4" descr="Pila di libri"/>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8818" y="0"/>
            <a:ext cx="4591594" cy="6858000"/>
          </a:xfrm>
          <a:prstGeom prst="rect">
            <a:avLst/>
          </a:prstGeom>
        </p:spPr>
      </p:pic>
      <p:sp>
        <p:nvSpPr>
          <p:cNvPr id="7" name="Titolo 1"/>
          <p:cNvSpPr>
            <a:spLocks noGrp="1"/>
          </p:cNvSpPr>
          <p:nvPr>
            <p:ph type="ctrTitle"/>
          </p:nvPr>
        </p:nvSpPr>
        <p:spPr>
          <a:xfrm>
            <a:off x="237149" y="1498601"/>
            <a:ext cx="7008574" cy="3298825"/>
          </a:xfrm>
        </p:spPr>
        <p:txBody>
          <a:bodyPr rtlCol="0">
            <a:normAutofit/>
          </a:bodyPr>
          <a:lstStyle>
            <a:lvl1pPr algn="l">
              <a:lnSpc>
                <a:spcPct val="90000"/>
              </a:lnSpc>
              <a:defRPr sz="5400" b="0" cap="none" spc="0" baseline="0">
                <a:ln w="0"/>
                <a:solidFill>
                  <a:schemeClr val="tx2"/>
                </a:solidFill>
                <a:effectLst/>
              </a:defRPr>
            </a:lvl1pPr>
          </a:lstStyle>
          <a:p>
            <a:pPr rtl="0"/>
            <a:r>
              <a:rPr lang="it-IT" noProof="0"/>
              <a:t>Fare clic per modificare lo stile del titolo dello schema</a:t>
            </a:r>
            <a:endParaRPr lang="it-IT" noProof="0" dirty="0"/>
          </a:p>
        </p:txBody>
      </p:sp>
      <p:sp>
        <p:nvSpPr>
          <p:cNvPr id="8" name="Sottotitolo 2"/>
          <p:cNvSpPr>
            <a:spLocks noGrp="1"/>
          </p:cNvSpPr>
          <p:nvPr>
            <p:ph type="subTitle" idx="1"/>
          </p:nvPr>
        </p:nvSpPr>
        <p:spPr>
          <a:xfrm>
            <a:off x="237149" y="4927600"/>
            <a:ext cx="7008574" cy="1244600"/>
          </a:xfrm>
        </p:spPr>
        <p:txBody>
          <a:bodyPr rtlCol="0">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pPr rtl="0"/>
            <a:r>
              <a:rPr lang="it-IT" noProof="0"/>
              <a:t>Fare clic per modificare lo stile del sottotitolo dello schema</a:t>
            </a:r>
            <a:endParaRPr lang="it-IT" noProof="0" dirty="0"/>
          </a:p>
        </p:txBody>
      </p:sp>
      <p:sp>
        <p:nvSpPr>
          <p:cNvPr id="2" name="Segnaposto data 1"/>
          <p:cNvSpPr>
            <a:spLocks noGrp="1"/>
          </p:cNvSpPr>
          <p:nvPr>
            <p:ph type="dt" sz="half" idx="10"/>
          </p:nvPr>
        </p:nvSpPr>
        <p:spPr/>
        <p:txBody>
          <a:bodyPr rtlCol="0"/>
          <a:lstStyle/>
          <a:p>
            <a:pPr rtl="0"/>
            <a:fld id="{B4059A05-B9DC-47DC-A376-AB66C49AC72B}" type="datetime1">
              <a:rPr lang="it-IT" noProof="0" smtClean="0"/>
              <a:t>27/02/2018</a:t>
            </a:fld>
            <a:endParaRPr lang="it-IT" noProof="0" dirty="0"/>
          </a:p>
        </p:txBody>
      </p:sp>
      <p:sp>
        <p:nvSpPr>
          <p:cNvPr id="3" name="Segnaposto piè di pagina 2"/>
          <p:cNvSpPr>
            <a:spLocks noGrp="1"/>
          </p:cNvSpPr>
          <p:nvPr>
            <p:ph type="ftr" sz="quarter" idx="11"/>
          </p:nvPr>
        </p:nvSpPr>
        <p:spPr/>
        <p:txBody>
          <a:bodyPr rtlCol="0"/>
          <a:lstStyle/>
          <a:p>
            <a:pPr rtl="0"/>
            <a:r>
              <a:rPr lang="it-IT" noProof="0" dirty="0"/>
              <a:t>Aggiungere un piè di pagina</a:t>
            </a:r>
          </a:p>
        </p:txBody>
      </p:sp>
      <p:sp>
        <p:nvSpPr>
          <p:cNvPr id="9" name="Segnaposto numero diapositiva 8"/>
          <p:cNvSpPr>
            <a:spLocks noGrp="1"/>
          </p:cNvSpPr>
          <p:nvPr>
            <p:ph type="sldNum" sz="quarter" idx="12"/>
          </p:nvPr>
        </p:nvSpPr>
        <p:spPr/>
        <p:txBody>
          <a:bodyPr rtlCol="0"/>
          <a:lstStyle/>
          <a:p>
            <a:pPr rtl="0"/>
            <a:fld id="{EB37DED6-D4C7-42EE-AB49-D2E39E64FDE4}" type="slidenum">
              <a:rPr lang="it-IT" noProof="0" smtClean="0"/>
              <a:pPr/>
              <a:t>‹N›</a:t>
            </a:fld>
            <a:endParaRPr lang="it-IT" noProof="0" dirty="0"/>
          </a:p>
        </p:txBody>
      </p:sp>
    </p:spTree>
    <p:extLst>
      <p:ext uri="{BB962C8B-B14F-4D97-AF65-F5344CB8AC3E}">
        <p14:creationId xmlns:p14="http://schemas.microsoft.com/office/powerpoint/2010/main" val="305258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sz="half" idx="1" hasCustomPrompt="1"/>
          </p:nvPr>
        </p:nvSpPr>
        <p:spPr>
          <a:xfrm>
            <a:off x="1117309" y="1701800"/>
            <a:ext cx="4977104" cy="4470400"/>
          </a:xfrm>
        </p:spPr>
        <p:txBody>
          <a:bodyPr rtlCol="0">
            <a:normAutofit/>
          </a:bodyPr>
          <a:lstStyle>
            <a:lvl1pPr>
              <a:defRPr sz="2400"/>
            </a:lvl1pPr>
            <a:lvl2pPr>
              <a:defRPr sz="20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buFont typeface="Century Gothic" panose="020B0502020202020204" pitchFamily="34" charset="0"/>
              <a:buChar char="–"/>
              <a:defRPr sz="1800"/>
            </a:lvl7pPr>
            <a:lvl8pPr marL="2860675" indent="-285750">
              <a:defRPr sz="1800"/>
            </a:lvl8pPr>
            <a:lvl9pPr marL="3151188" indent="-285750">
              <a:defRPr sz="1800"/>
            </a:lvl9p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a:p>
            <a:pPr lvl="8" rtl="0"/>
            <a:endParaRPr lang="it-IT" noProof="0" dirty="0"/>
          </a:p>
        </p:txBody>
      </p:sp>
      <p:sp>
        <p:nvSpPr>
          <p:cNvPr id="4" name="Segnaposto contenuto 3"/>
          <p:cNvSpPr>
            <a:spLocks noGrp="1"/>
          </p:cNvSpPr>
          <p:nvPr>
            <p:ph sz="half" idx="2" hasCustomPrompt="1"/>
          </p:nvPr>
        </p:nvSpPr>
        <p:spPr>
          <a:xfrm>
            <a:off x="6297559" y="1701800"/>
            <a:ext cx="4977104" cy="4470400"/>
          </a:xfrm>
        </p:spPr>
        <p:txBody>
          <a:bodyPr rtlCol="0">
            <a:normAutofit/>
          </a:bodyPr>
          <a:lstStyle>
            <a:lvl1pPr>
              <a:defRPr sz="2400"/>
            </a:lvl1pPr>
            <a:lvl2pPr>
              <a:defRPr sz="20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5" name="Segnaposto data 4"/>
          <p:cNvSpPr>
            <a:spLocks noGrp="1"/>
          </p:cNvSpPr>
          <p:nvPr>
            <p:ph type="dt" sz="half" idx="10"/>
          </p:nvPr>
        </p:nvSpPr>
        <p:spPr/>
        <p:txBody>
          <a:bodyPr rtlCol="0"/>
          <a:lstStyle/>
          <a:p>
            <a:pPr rtl="0"/>
            <a:fld id="{56BA52A2-3604-4775-A7B9-E8B0228CD9DC}" type="datetime1">
              <a:rPr lang="it-IT" noProof="0" smtClean="0"/>
              <a:t>27/02/2018</a:t>
            </a:fld>
            <a:endParaRPr lang="it-IT" noProof="0" dirty="0"/>
          </a:p>
        </p:txBody>
      </p:sp>
      <p:sp>
        <p:nvSpPr>
          <p:cNvPr id="6" name="Segnaposto piè di pagina 5"/>
          <p:cNvSpPr>
            <a:spLocks noGrp="1"/>
          </p:cNvSpPr>
          <p:nvPr>
            <p:ph type="ftr" sz="quarter" idx="11"/>
          </p:nvPr>
        </p:nvSpPr>
        <p:spPr/>
        <p:txBody>
          <a:bodyPr rtlCol="0"/>
          <a:lstStyle/>
          <a:p>
            <a:pPr rtl="0"/>
            <a:r>
              <a:rPr lang="it-IT" noProof="0" dirty="0"/>
              <a:t>Aggiungere un piè di pagina</a:t>
            </a:r>
          </a:p>
        </p:txBody>
      </p:sp>
      <p:sp>
        <p:nvSpPr>
          <p:cNvPr id="7" name="Segnaposto numero diapositiva 6"/>
          <p:cNvSpPr>
            <a:spLocks noGrp="1"/>
          </p:cNvSpPr>
          <p:nvPr>
            <p:ph type="sldNum" sz="quarter" idx="12"/>
          </p:nvPr>
        </p:nvSpPr>
        <p:spPr/>
        <p:txBody>
          <a:bodyPr rtlCol="0"/>
          <a:lstStyle/>
          <a:p>
            <a:pPr rtl="0"/>
            <a:fld id="{EB37DED6-D4C7-42EE-AB49-D2E39E64FDE4}" type="slidenum">
              <a:rPr lang="it-IT" noProof="0" smtClean="0"/>
              <a:t>‹N›</a:t>
            </a:fld>
            <a:endParaRPr lang="it-IT" noProof="0" dirty="0"/>
          </a:p>
        </p:txBody>
      </p:sp>
    </p:spTree>
    <p:extLst>
      <p:ext uri="{BB962C8B-B14F-4D97-AF65-F5344CB8AC3E}">
        <p14:creationId xmlns:p14="http://schemas.microsoft.com/office/powerpoint/2010/main" val="202504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lvl1pPr>
              <a:defRPr/>
            </a:lvl1pPr>
          </a:lstStyle>
          <a:p>
            <a:pPr rtl="0"/>
            <a:r>
              <a:rPr lang="it-IT" noProof="0"/>
              <a:t>Fare clic per modificare lo stile del titolo dello schema</a:t>
            </a:r>
            <a:endParaRPr lang="it-IT" noProof="0" dirty="0"/>
          </a:p>
        </p:txBody>
      </p:sp>
      <p:sp>
        <p:nvSpPr>
          <p:cNvPr id="3" name="Segnaposto testo 2"/>
          <p:cNvSpPr>
            <a:spLocks noGrp="1"/>
          </p:cNvSpPr>
          <p:nvPr>
            <p:ph type="body" idx="1"/>
          </p:nvPr>
        </p:nvSpPr>
        <p:spPr>
          <a:xfrm>
            <a:off x="1121372" y="1608836"/>
            <a:ext cx="4973041" cy="512064"/>
          </a:xfrm>
        </p:spPr>
        <p:txBody>
          <a:bodyPr rtlCol="0"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rtl="0"/>
            <a:r>
              <a:rPr lang="it-IT" noProof="0"/>
              <a:t>Modifica gli stili del testo dello schema</a:t>
            </a:r>
          </a:p>
        </p:txBody>
      </p:sp>
      <p:sp>
        <p:nvSpPr>
          <p:cNvPr id="4" name="Segnaposto contenuto 3"/>
          <p:cNvSpPr>
            <a:spLocks noGrp="1"/>
          </p:cNvSpPr>
          <p:nvPr>
            <p:ph sz="half" idx="2" hasCustomPrompt="1"/>
          </p:nvPr>
        </p:nvSpPr>
        <p:spPr>
          <a:xfrm>
            <a:off x="1117309" y="2209800"/>
            <a:ext cx="4977104" cy="3962400"/>
          </a:xfrm>
        </p:spPr>
        <p:txBody>
          <a:bodyPr rtlCol="0">
            <a:normAutofit/>
          </a:bodyPr>
          <a:lstStyle>
            <a:lvl1pPr>
              <a:defRPr sz="2000"/>
            </a:lvl1pPr>
            <a:lvl2pPr>
              <a:defRPr sz="18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5" name="Segnaposto testo 4"/>
          <p:cNvSpPr>
            <a:spLocks noGrp="1"/>
          </p:cNvSpPr>
          <p:nvPr>
            <p:ph type="body" sz="quarter" idx="3"/>
          </p:nvPr>
        </p:nvSpPr>
        <p:spPr>
          <a:xfrm>
            <a:off x="6301622" y="1608836"/>
            <a:ext cx="4973041" cy="512064"/>
          </a:xfrm>
        </p:spPr>
        <p:txBody>
          <a:bodyPr rtlCol="0"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rtl="0"/>
            <a:r>
              <a:rPr lang="it-IT" noProof="0"/>
              <a:t>Modifica gli stili del testo dello schema</a:t>
            </a:r>
          </a:p>
        </p:txBody>
      </p:sp>
      <p:sp>
        <p:nvSpPr>
          <p:cNvPr id="6" name="Segnaposto contenuto 5"/>
          <p:cNvSpPr>
            <a:spLocks noGrp="1"/>
          </p:cNvSpPr>
          <p:nvPr>
            <p:ph sz="quarter" idx="4" hasCustomPrompt="1"/>
          </p:nvPr>
        </p:nvSpPr>
        <p:spPr>
          <a:xfrm>
            <a:off x="6297559" y="2209800"/>
            <a:ext cx="4977104" cy="3962400"/>
          </a:xfrm>
        </p:spPr>
        <p:txBody>
          <a:bodyPr rtlCol="0">
            <a:normAutofit/>
          </a:bodyPr>
          <a:lstStyle>
            <a:lvl1pPr>
              <a:defRPr sz="2000"/>
            </a:lvl1pPr>
            <a:lvl2pPr>
              <a:defRPr sz="18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7" name="Segnaposto data 6"/>
          <p:cNvSpPr>
            <a:spLocks noGrp="1"/>
          </p:cNvSpPr>
          <p:nvPr>
            <p:ph type="dt" sz="half" idx="10"/>
          </p:nvPr>
        </p:nvSpPr>
        <p:spPr/>
        <p:txBody>
          <a:bodyPr rtlCol="0"/>
          <a:lstStyle/>
          <a:p>
            <a:pPr rtl="0"/>
            <a:fld id="{EE0CBBB7-0F5A-48B9-895E-ECE2AED3F80F}" type="datetime1">
              <a:rPr lang="it-IT" noProof="0" smtClean="0"/>
              <a:t>27/02/2018</a:t>
            </a:fld>
            <a:endParaRPr lang="it-IT" noProof="0" dirty="0"/>
          </a:p>
        </p:txBody>
      </p:sp>
      <p:sp>
        <p:nvSpPr>
          <p:cNvPr id="8" name="Segnaposto piè di pagina 7"/>
          <p:cNvSpPr>
            <a:spLocks noGrp="1"/>
          </p:cNvSpPr>
          <p:nvPr>
            <p:ph type="ftr" sz="quarter" idx="11"/>
          </p:nvPr>
        </p:nvSpPr>
        <p:spPr/>
        <p:txBody>
          <a:bodyPr rtlCol="0"/>
          <a:lstStyle/>
          <a:p>
            <a:pPr rtl="0"/>
            <a:r>
              <a:rPr lang="it-IT" noProof="0" dirty="0"/>
              <a:t>Aggiungere un piè di pagina</a:t>
            </a:r>
          </a:p>
        </p:txBody>
      </p:sp>
      <p:sp>
        <p:nvSpPr>
          <p:cNvPr id="9" name="Segnaposto numero diapositiva 8"/>
          <p:cNvSpPr>
            <a:spLocks noGrp="1"/>
          </p:cNvSpPr>
          <p:nvPr>
            <p:ph type="sldNum" sz="quarter" idx="12"/>
          </p:nvPr>
        </p:nvSpPr>
        <p:spPr/>
        <p:txBody>
          <a:bodyPr rtlCol="0"/>
          <a:lstStyle/>
          <a:p>
            <a:pPr rtl="0"/>
            <a:fld id="{EB37DED6-D4C7-42EE-AB49-D2E39E64FDE4}" type="slidenum">
              <a:rPr lang="it-IT" noProof="0" smtClean="0"/>
              <a:t>‹N›</a:t>
            </a:fld>
            <a:endParaRPr lang="it-IT" noProof="0" dirty="0"/>
          </a:p>
        </p:txBody>
      </p:sp>
    </p:spTree>
    <p:extLst>
      <p:ext uri="{BB962C8B-B14F-4D97-AF65-F5344CB8AC3E}">
        <p14:creationId xmlns:p14="http://schemas.microsoft.com/office/powerpoint/2010/main" val="920072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data 2"/>
          <p:cNvSpPr>
            <a:spLocks noGrp="1"/>
          </p:cNvSpPr>
          <p:nvPr>
            <p:ph type="dt" sz="half" idx="10"/>
          </p:nvPr>
        </p:nvSpPr>
        <p:spPr/>
        <p:txBody>
          <a:bodyPr rtlCol="0"/>
          <a:lstStyle/>
          <a:p>
            <a:pPr rtl="0"/>
            <a:fld id="{EFC8B608-C353-46DD-8D24-1C7B25068CA5}" type="datetime1">
              <a:rPr lang="it-IT" noProof="0" smtClean="0"/>
              <a:t>27/02/2018</a:t>
            </a:fld>
            <a:endParaRPr lang="it-IT" noProof="0" dirty="0"/>
          </a:p>
        </p:txBody>
      </p:sp>
      <p:sp>
        <p:nvSpPr>
          <p:cNvPr id="4" name="Segnaposto piè di pagina 3"/>
          <p:cNvSpPr>
            <a:spLocks noGrp="1"/>
          </p:cNvSpPr>
          <p:nvPr>
            <p:ph type="ftr" sz="quarter" idx="11"/>
          </p:nvPr>
        </p:nvSpPr>
        <p:spPr/>
        <p:txBody>
          <a:bodyPr rtlCol="0"/>
          <a:lstStyle/>
          <a:p>
            <a:pPr rtl="0"/>
            <a:r>
              <a:rPr lang="it-IT" noProof="0" dirty="0"/>
              <a:t>Aggiungere un piè di pagina</a:t>
            </a:r>
          </a:p>
        </p:txBody>
      </p:sp>
      <p:sp>
        <p:nvSpPr>
          <p:cNvPr id="5" name="Segnaposto numero diapositiva 4"/>
          <p:cNvSpPr>
            <a:spLocks noGrp="1"/>
          </p:cNvSpPr>
          <p:nvPr>
            <p:ph type="sldNum" sz="quarter" idx="12"/>
          </p:nvPr>
        </p:nvSpPr>
        <p:spPr/>
        <p:txBody>
          <a:bodyPr rtlCol="0"/>
          <a:lstStyle/>
          <a:p>
            <a:pPr rtl="0"/>
            <a:fld id="{EB37DED6-D4C7-42EE-AB49-D2E39E64FDE4}" type="slidenum">
              <a:rPr lang="it-IT" noProof="0" smtClean="0"/>
              <a:t>‹N›</a:t>
            </a:fld>
            <a:endParaRPr lang="it-IT" noProof="0" dirty="0"/>
          </a:p>
        </p:txBody>
      </p:sp>
    </p:spTree>
    <p:extLst>
      <p:ext uri="{BB962C8B-B14F-4D97-AF65-F5344CB8AC3E}">
        <p14:creationId xmlns:p14="http://schemas.microsoft.com/office/powerpoint/2010/main" val="230484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p>
            <a:pPr rtl="0"/>
            <a:fld id="{C0CB5C36-4DD0-4321-8086-E9159A3F24B0}" type="datetime1">
              <a:rPr lang="it-IT" noProof="0" smtClean="0"/>
              <a:t>27/02/2018</a:t>
            </a:fld>
            <a:endParaRPr lang="it-IT" noProof="0" dirty="0"/>
          </a:p>
        </p:txBody>
      </p:sp>
      <p:sp>
        <p:nvSpPr>
          <p:cNvPr id="3" name="Segnaposto piè di pagina 2"/>
          <p:cNvSpPr>
            <a:spLocks noGrp="1"/>
          </p:cNvSpPr>
          <p:nvPr>
            <p:ph type="ftr" sz="quarter" idx="11"/>
          </p:nvPr>
        </p:nvSpPr>
        <p:spPr/>
        <p:txBody>
          <a:bodyPr rtlCol="0"/>
          <a:lstStyle/>
          <a:p>
            <a:pPr rtl="0"/>
            <a:r>
              <a:rPr lang="it-IT" noProof="0" dirty="0"/>
              <a:t>Aggiungere un piè di pagina</a:t>
            </a:r>
          </a:p>
        </p:txBody>
      </p:sp>
      <p:sp>
        <p:nvSpPr>
          <p:cNvPr id="4" name="Segnaposto numero diapositiva 3"/>
          <p:cNvSpPr>
            <a:spLocks noGrp="1"/>
          </p:cNvSpPr>
          <p:nvPr>
            <p:ph type="sldNum" sz="quarter" idx="12"/>
          </p:nvPr>
        </p:nvSpPr>
        <p:spPr/>
        <p:txBody>
          <a:bodyPr rtlCol="0"/>
          <a:lstStyle/>
          <a:p>
            <a:pPr rtl="0"/>
            <a:fld id="{EB37DED6-D4C7-42EE-AB49-D2E39E64FDE4}" type="slidenum">
              <a:rPr lang="it-IT" noProof="0" smtClean="0"/>
              <a:t>‹N›</a:t>
            </a:fld>
            <a:endParaRPr lang="it-IT" noProof="0" dirty="0"/>
          </a:p>
        </p:txBody>
      </p:sp>
    </p:spTree>
    <p:extLst>
      <p:ext uri="{BB962C8B-B14F-4D97-AF65-F5344CB8AC3E}">
        <p14:creationId xmlns:p14="http://schemas.microsoft.com/office/powerpoint/2010/main" val="21950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Rettangolo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it-IT" noProof="0" dirty="0"/>
          </a:p>
        </p:txBody>
      </p:sp>
      <p:sp>
        <p:nvSpPr>
          <p:cNvPr id="2" name="Titolo 1"/>
          <p:cNvSpPr>
            <a:spLocks noGrp="1"/>
          </p:cNvSpPr>
          <p:nvPr>
            <p:ph type="title"/>
          </p:nvPr>
        </p:nvSpPr>
        <p:spPr>
          <a:xfrm>
            <a:off x="455612" y="1701800"/>
            <a:ext cx="3351927" cy="2844800"/>
          </a:xfrm>
        </p:spPr>
        <p:txBody>
          <a:bodyPr rtlCol="0" anchor="b">
            <a:normAutofit/>
          </a:bodyPr>
          <a:lstStyle>
            <a:lvl1pPr algn="l">
              <a:defRPr sz="2000" b="1">
                <a:effectLst/>
              </a:defRPr>
            </a:lvl1pPr>
          </a:lstStyle>
          <a:p>
            <a:pPr rtl="0"/>
            <a:r>
              <a:rPr lang="it-IT" noProof="0"/>
              <a:t>Fare clic per modificare lo stile del titolo dello schema</a:t>
            </a:r>
            <a:endParaRPr lang="it-IT" noProof="0" dirty="0"/>
          </a:p>
        </p:txBody>
      </p:sp>
      <p:sp>
        <p:nvSpPr>
          <p:cNvPr id="3" name="Segnaposto contenuto 2"/>
          <p:cNvSpPr>
            <a:spLocks noGrp="1"/>
          </p:cNvSpPr>
          <p:nvPr>
            <p:ph idx="1" hasCustomPrompt="1"/>
          </p:nvPr>
        </p:nvSpPr>
        <p:spPr>
          <a:xfrm>
            <a:off x="4469236" y="482600"/>
            <a:ext cx="6805427" cy="5892800"/>
          </a:xfrm>
        </p:spPr>
        <p:txBody>
          <a:bodyPr rtlCol="0">
            <a:normAutofit/>
          </a:bodyPr>
          <a:lstStyle>
            <a:lvl1pPr>
              <a:defRPr sz="2400"/>
            </a:lvl1pPr>
            <a:lvl2pPr>
              <a:defRPr sz="2000"/>
            </a:lvl2pPr>
            <a:lvl3pPr>
              <a:defRPr sz="1800"/>
            </a:lvl3pPr>
            <a:lvl4pPr>
              <a:defRPr sz="1800"/>
            </a:lvl4pPr>
            <a:lvl5pPr>
              <a:defRPr sz="1800"/>
            </a:lvl5pPr>
            <a:lvl6pPr marL="2418976" indent="-285750">
              <a:buFont typeface="Century Gothic" panose="020B0502020202020204" pitchFamily="34" charset="0"/>
              <a:buChar char="–"/>
              <a:defRPr sz="1800"/>
            </a:lvl6pPr>
            <a:lvl7pPr>
              <a:defRPr sz="1800"/>
            </a:lvl7pPr>
            <a:lvl8pPr>
              <a:defRPr sz="1800"/>
            </a:lvl8pPr>
            <a:lvl9pPr>
              <a:defRPr sz="1800"/>
            </a:lvl9p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4" name="Segnaposto testo 3"/>
          <p:cNvSpPr>
            <a:spLocks noGrp="1"/>
          </p:cNvSpPr>
          <p:nvPr>
            <p:ph type="body" sz="half" idx="2"/>
          </p:nvPr>
        </p:nvSpPr>
        <p:spPr>
          <a:xfrm>
            <a:off x="455612" y="4648200"/>
            <a:ext cx="3351927" cy="1727200"/>
          </a:xfrm>
        </p:spPr>
        <p:txBody>
          <a:bodyPr rtlCol="0">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rtl="0"/>
            <a:r>
              <a:rPr lang="it-IT" noProof="0"/>
              <a:t>Modifica gli stili del testo dello schema</a:t>
            </a:r>
          </a:p>
        </p:txBody>
      </p:sp>
      <p:sp>
        <p:nvSpPr>
          <p:cNvPr id="5" name="Segnaposto data 4"/>
          <p:cNvSpPr>
            <a:spLocks noGrp="1"/>
          </p:cNvSpPr>
          <p:nvPr>
            <p:ph type="dt" sz="half" idx="10"/>
          </p:nvPr>
        </p:nvSpPr>
        <p:spPr/>
        <p:txBody>
          <a:bodyPr rtlCol="0"/>
          <a:lstStyle/>
          <a:p>
            <a:pPr rtl="0"/>
            <a:fld id="{8158253A-E995-4F31-A6C7-8A3EB7EF2E2E}" type="datetime1">
              <a:rPr lang="it-IT" noProof="0" smtClean="0"/>
              <a:t>27/02/2018</a:t>
            </a:fld>
            <a:endParaRPr lang="it-IT" noProof="0" dirty="0"/>
          </a:p>
        </p:txBody>
      </p:sp>
      <p:sp>
        <p:nvSpPr>
          <p:cNvPr id="6" name="Segnaposto piè di pagina 5"/>
          <p:cNvSpPr>
            <a:spLocks noGrp="1"/>
          </p:cNvSpPr>
          <p:nvPr>
            <p:ph type="ftr" sz="quarter" idx="11"/>
          </p:nvPr>
        </p:nvSpPr>
        <p:spPr/>
        <p:txBody>
          <a:bodyPr rtlCol="0"/>
          <a:lstStyle/>
          <a:p>
            <a:pPr rtl="0"/>
            <a:r>
              <a:rPr lang="it-IT" noProof="0" dirty="0"/>
              <a:t>Aggiungere un piè di pagina</a:t>
            </a:r>
          </a:p>
        </p:txBody>
      </p:sp>
      <p:sp>
        <p:nvSpPr>
          <p:cNvPr id="7" name="Segnaposto numero diapositiva 6"/>
          <p:cNvSpPr>
            <a:spLocks noGrp="1"/>
          </p:cNvSpPr>
          <p:nvPr>
            <p:ph type="sldNum" sz="quarter" idx="12"/>
          </p:nvPr>
        </p:nvSpPr>
        <p:spPr/>
        <p:txBody>
          <a:bodyPr rtlCol="0"/>
          <a:lstStyle/>
          <a:p>
            <a:pPr rtl="0"/>
            <a:fld id="{2DFBB78A-01B4-41F2-96B0-677A4A282832}" type="slidenum">
              <a:rPr lang="it-IT" noProof="0" smtClean="0"/>
              <a:t>‹N›</a:t>
            </a:fld>
            <a:endParaRPr lang="it-IT" noProof="0" dirty="0"/>
          </a:p>
        </p:txBody>
      </p:sp>
    </p:spTree>
    <p:extLst>
      <p:ext uri="{BB962C8B-B14F-4D97-AF65-F5344CB8AC3E}">
        <p14:creationId xmlns:p14="http://schemas.microsoft.com/office/powerpoint/2010/main" val="78911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8" name="Rettangolo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it-IT" noProof="0" dirty="0"/>
          </a:p>
        </p:txBody>
      </p:sp>
      <p:sp>
        <p:nvSpPr>
          <p:cNvPr id="2" name="Titolo 1"/>
          <p:cNvSpPr>
            <a:spLocks noGrp="1"/>
          </p:cNvSpPr>
          <p:nvPr>
            <p:ph type="title"/>
          </p:nvPr>
        </p:nvSpPr>
        <p:spPr>
          <a:xfrm>
            <a:off x="2437765" y="4800600"/>
            <a:ext cx="7313295" cy="762000"/>
          </a:xfrm>
        </p:spPr>
        <p:txBody>
          <a:bodyPr rtlCol="0" anchor="b">
            <a:normAutofit/>
          </a:bodyPr>
          <a:lstStyle>
            <a:lvl1pPr algn="l">
              <a:defRPr sz="2000" b="1">
                <a:effectLst/>
              </a:defRPr>
            </a:lvl1pPr>
          </a:lstStyle>
          <a:p>
            <a:pPr rtl="0"/>
            <a:r>
              <a:rPr lang="it-IT" noProof="0"/>
              <a:t>Fare clic per modificare lo stile del titolo dello schema</a:t>
            </a:r>
            <a:endParaRPr lang="it-IT" noProof="0"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2437765" y="279401"/>
            <a:ext cx="7313295" cy="4448175"/>
          </a:xfrm>
        </p:spPr>
        <p:txBody>
          <a:bodyPr rtlCol="0">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pPr rtl="0"/>
            <a:r>
              <a:rPr lang="it-IT" noProof="0"/>
              <a:t>Fare clic sull'icona per inserire un'immagine</a:t>
            </a:r>
            <a:endParaRPr lang="it-IT" noProof="0" dirty="0"/>
          </a:p>
        </p:txBody>
      </p:sp>
      <p:sp>
        <p:nvSpPr>
          <p:cNvPr id="4" name="Segnaposto testo 3"/>
          <p:cNvSpPr>
            <a:spLocks noGrp="1"/>
          </p:cNvSpPr>
          <p:nvPr>
            <p:ph type="body" sz="half" idx="2"/>
          </p:nvPr>
        </p:nvSpPr>
        <p:spPr>
          <a:xfrm>
            <a:off x="2437765" y="5562600"/>
            <a:ext cx="7313295" cy="812800"/>
          </a:xfrm>
        </p:spPr>
        <p:txBody>
          <a:bodyPr rtlCol="0">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rtl="0"/>
            <a:r>
              <a:rPr lang="it-IT" noProof="0"/>
              <a:t>Modifica gli stili del testo dello schema</a:t>
            </a:r>
          </a:p>
        </p:txBody>
      </p:sp>
      <p:sp>
        <p:nvSpPr>
          <p:cNvPr id="5" name="Segnaposto data 4"/>
          <p:cNvSpPr>
            <a:spLocks noGrp="1"/>
          </p:cNvSpPr>
          <p:nvPr>
            <p:ph type="dt" sz="half" idx="10"/>
          </p:nvPr>
        </p:nvSpPr>
        <p:spPr/>
        <p:txBody>
          <a:bodyPr rtlCol="0"/>
          <a:lstStyle/>
          <a:p>
            <a:pPr rtl="0"/>
            <a:fld id="{5DB469BC-7A50-4E83-9495-E0FFBD6FA85A}" type="datetime1">
              <a:rPr lang="it-IT" noProof="0" smtClean="0"/>
              <a:t>27/02/2018</a:t>
            </a:fld>
            <a:endParaRPr lang="it-IT" noProof="0" dirty="0"/>
          </a:p>
        </p:txBody>
      </p:sp>
      <p:sp>
        <p:nvSpPr>
          <p:cNvPr id="6" name="Segnaposto piè di pagina 5"/>
          <p:cNvSpPr>
            <a:spLocks noGrp="1"/>
          </p:cNvSpPr>
          <p:nvPr>
            <p:ph type="ftr" sz="quarter" idx="11"/>
          </p:nvPr>
        </p:nvSpPr>
        <p:spPr/>
        <p:txBody>
          <a:bodyPr rtlCol="0"/>
          <a:lstStyle/>
          <a:p>
            <a:pPr rtl="0"/>
            <a:r>
              <a:rPr lang="it-IT" noProof="0" dirty="0"/>
              <a:t>Aggiungere un piè di pagina</a:t>
            </a:r>
          </a:p>
        </p:txBody>
      </p:sp>
      <p:sp>
        <p:nvSpPr>
          <p:cNvPr id="7" name="Segnaposto numero diapositiva 6"/>
          <p:cNvSpPr>
            <a:spLocks noGrp="1"/>
          </p:cNvSpPr>
          <p:nvPr>
            <p:ph type="sldNum" sz="quarter" idx="12"/>
          </p:nvPr>
        </p:nvSpPr>
        <p:spPr/>
        <p:txBody>
          <a:bodyPr rtlCol="0"/>
          <a:lstStyle/>
          <a:p>
            <a:pPr rtl="0"/>
            <a:fld id="{2DFBB78A-01B4-41F2-96B0-677A4A282832}" type="slidenum">
              <a:rPr lang="it-IT" noProof="0" smtClean="0"/>
              <a:t>‹N›</a:t>
            </a:fld>
            <a:endParaRPr lang="it-IT" noProof="0" dirty="0"/>
          </a:p>
        </p:txBody>
      </p:sp>
    </p:spTree>
    <p:extLst>
      <p:ext uri="{BB962C8B-B14F-4D97-AF65-F5344CB8AC3E}">
        <p14:creationId xmlns:p14="http://schemas.microsoft.com/office/powerpoint/2010/main" val="3521372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accent6"/>
        </a:solidFill>
        <a:effectLst/>
      </p:bgPr>
    </p:bg>
    <p:spTree>
      <p:nvGrpSpPr>
        <p:cNvPr id="1" name=""/>
        <p:cNvGrpSpPr/>
        <p:nvPr/>
      </p:nvGrpSpPr>
      <p:grpSpPr>
        <a:xfrm>
          <a:off x="0" y="0"/>
          <a:ext cx="0" cy="0"/>
          <a:chOff x="0" y="0"/>
          <a:chExt cx="0" cy="0"/>
        </a:xfrm>
      </p:grpSpPr>
      <p:grpSp>
        <p:nvGrpSpPr>
          <p:cNvPr id="7" name="Gruppo 6"/>
          <p:cNvGrpSpPr/>
          <p:nvPr/>
        </p:nvGrpSpPr>
        <p:grpSpPr>
          <a:xfrm>
            <a:off x="1620" y="0"/>
            <a:ext cx="12188952" cy="6858000"/>
            <a:chOff x="1620" y="0"/>
            <a:chExt cx="12188952" cy="6858000"/>
          </a:xfrm>
        </p:grpSpPr>
        <p:sp>
          <p:nvSpPr>
            <p:cNvPr id="10" name="Rettangolo 9"/>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it-IT" noProof="0" dirty="0"/>
            </a:p>
          </p:txBody>
        </p:sp>
        <p:sp>
          <p:nvSpPr>
            <p:cNvPr id="8" name="Rettangolo 7"/>
            <p:cNvSpPr/>
            <p:nvPr/>
          </p:nvSpPr>
          <p:spPr>
            <a:xfrm>
              <a:off x="304721" y="0"/>
              <a:ext cx="11579384" cy="6858000"/>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it-IT" u="sng" noProof="0" dirty="0"/>
            </a:p>
          </p:txBody>
        </p:sp>
      </p:grpSp>
      <p:sp>
        <p:nvSpPr>
          <p:cNvPr id="2" name="Segnaposto titolo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pPr rtl="0"/>
            <a:r>
              <a:rPr lang="it-IT" noProof="0" dirty="0"/>
              <a:t>Fare clic per modificare lo stile del titolo dello schema</a:t>
            </a:r>
          </a:p>
        </p:txBody>
      </p:sp>
      <p:sp>
        <p:nvSpPr>
          <p:cNvPr id="3" name="Segnaposto testo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4" name="Segnaposto data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schemeClr>
                </a:solidFill>
              </a:defRPr>
            </a:lvl1pPr>
          </a:lstStyle>
          <a:p>
            <a:pPr rtl="0"/>
            <a:fld id="{98ACD5BE-3A92-4E94-8484-977D094C6B0C}" type="datetime1">
              <a:rPr lang="it-IT" noProof="0" smtClean="0"/>
              <a:t>27/02/2018</a:t>
            </a:fld>
            <a:endParaRPr lang="it-IT" noProof="0" dirty="0"/>
          </a:p>
        </p:txBody>
      </p:sp>
      <p:sp>
        <p:nvSpPr>
          <p:cNvPr id="5" name="Segnaposto piè di pagina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schemeClr>
                </a:solidFill>
              </a:defRPr>
            </a:lvl1pPr>
          </a:lstStyle>
          <a:p>
            <a:pPr rtl="0"/>
            <a:r>
              <a:rPr lang="it-IT" noProof="0" dirty="0"/>
              <a:t>Aggiungere un piè di pagina</a:t>
            </a:r>
          </a:p>
        </p:txBody>
      </p:sp>
      <p:sp>
        <p:nvSpPr>
          <p:cNvPr id="6" name="Segnaposto numero diapositiva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schemeClr>
                </a:solidFill>
              </a:defRPr>
            </a:lvl1pPr>
          </a:lstStyle>
          <a:p>
            <a:pPr rtl="0"/>
            <a:fld id="{EB37DED6-D4C7-42EE-AB49-D2E39E64FDE4}" type="slidenum">
              <a:rPr lang="it-IT" noProof="0" smtClean="0"/>
              <a:pPr/>
              <a:t>‹N›</a:t>
            </a:fld>
            <a:endParaRPr lang="it-IT" noProof="0" dirty="0"/>
          </a:p>
        </p:txBody>
      </p:sp>
    </p:spTree>
    <p:extLst>
      <p:ext uri="{BB962C8B-B14F-4D97-AF65-F5344CB8AC3E}">
        <p14:creationId xmlns:p14="http://schemas.microsoft.com/office/powerpoint/2010/main" val="206018772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lnSpc>
          <a:spcPct val="85000"/>
        </a:lnSpc>
        <a:spcBef>
          <a:spcPct val="0"/>
        </a:spcBef>
        <a:buNone/>
        <a:tabLst/>
        <a:defRPr sz="4400" b="0" kern="1200" cap="none" baseline="0">
          <a:solidFill>
            <a:schemeClr val="accent2">
              <a:lumMod val="50000"/>
            </a:schemeClr>
          </a:solidFill>
          <a:effectLst/>
          <a:latin typeface="+mj-lt"/>
          <a:ea typeface="+mj-ea"/>
          <a:cs typeface="+mj-cs"/>
        </a:defRPr>
      </a:lvl1pPr>
    </p:titleStyle>
    <p:body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rtlCol="0"/>
          <a:lstStyle/>
          <a:p>
            <a:pPr rtl="0"/>
            <a:r>
              <a:rPr lang="it-IT" dirty="0" err="1"/>
              <a:t>Orienting</a:t>
            </a:r>
            <a:r>
              <a:rPr lang="it-IT" dirty="0"/>
              <a:t> </a:t>
            </a:r>
            <a:r>
              <a:rPr lang="it-IT" dirty="0" err="1"/>
              <a:t>my</a:t>
            </a:r>
            <a:r>
              <a:rPr lang="it-IT" dirty="0"/>
              <a:t> future</a:t>
            </a:r>
          </a:p>
        </p:txBody>
      </p:sp>
      <p:sp>
        <p:nvSpPr>
          <p:cNvPr id="5" name="Sottotitolo 4"/>
          <p:cNvSpPr>
            <a:spLocks noGrp="1"/>
          </p:cNvSpPr>
          <p:nvPr>
            <p:ph type="subTitle" idx="1"/>
          </p:nvPr>
        </p:nvSpPr>
        <p:spPr/>
        <p:txBody>
          <a:bodyPr rtlCol="0"/>
          <a:lstStyle/>
          <a:p>
            <a:pPr rtl="0"/>
            <a:r>
              <a:rPr lang="it-IT" dirty="0"/>
              <a:t>Istituto Comprensivo 1 Modena</a:t>
            </a:r>
            <a:br>
              <a:rPr lang="it-IT" dirty="0"/>
            </a:br>
            <a:endParaRPr lang="it-IT" dirty="0"/>
          </a:p>
        </p:txBody>
      </p:sp>
      <p:pic>
        <p:nvPicPr>
          <p:cNvPr id="4" name="Immagine 3">
            <a:extLst>
              <a:ext uri="{FF2B5EF4-FFF2-40B4-BE49-F238E27FC236}">
                <a16:creationId xmlns:a16="http://schemas.microsoft.com/office/drawing/2014/main" id="{BA8090F3-BA9A-4EDF-97D7-3EE1D6782981}"/>
              </a:ext>
            </a:extLst>
          </p:cNvPr>
          <p:cNvPicPr>
            <a:picLocks noChangeAspect="1"/>
          </p:cNvPicPr>
          <p:nvPr/>
        </p:nvPicPr>
        <p:blipFill>
          <a:blip r:embed="rId3"/>
          <a:stretch>
            <a:fillRect/>
          </a:stretch>
        </p:blipFill>
        <p:spPr>
          <a:xfrm>
            <a:off x="0" y="68532"/>
            <a:ext cx="4644495" cy="6820773"/>
          </a:xfrm>
          <a:prstGeom prst="rect">
            <a:avLst/>
          </a:prstGeom>
        </p:spPr>
      </p:pic>
    </p:spTree>
    <p:extLst>
      <p:ext uri="{BB962C8B-B14F-4D97-AF65-F5344CB8AC3E}">
        <p14:creationId xmlns:p14="http://schemas.microsoft.com/office/powerpoint/2010/main" val="16898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a 2 3">
            <a:extLst>
              <a:ext uri="{FF2B5EF4-FFF2-40B4-BE49-F238E27FC236}">
                <a16:creationId xmlns:a16="http://schemas.microsoft.com/office/drawing/2014/main" id="{5F008FDB-BBA7-4FD4-9376-A8DE3072208D}"/>
              </a:ext>
            </a:extLst>
          </p:cNvPr>
          <p:cNvSpPr/>
          <p:nvPr/>
        </p:nvSpPr>
        <p:spPr>
          <a:xfrm>
            <a:off x="909836" y="258010"/>
            <a:ext cx="2880320" cy="1080120"/>
          </a:xfrm>
          <a:prstGeom prst="doubleWave">
            <a:avLst>
              <a:gd name="adj1" fmla="val 6250"/>
              <a:gd name="adj2"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r>
              <a:rPr lang="it-IT" sz="1600" b="1" dirty="0">
                <a:solidFill>
                  <a:schemeClr val="tx1"/>
                </a:solidFill>
              </a:rPr>
              <a:t>Modulo 1</a:t>
            </a:r>
          </a:p>
          <a:p>
            <a:pPr algn="ctr"/>
            <a:r>
              <a:rPr lang="it-IT" sz="1600" b="1" dirty="0">
                <a:solidFill>
                  <a:schemeClr val="tx1"/>
                </a:solidFill>
              </a:rPr>
              <a:t>Educazione motoria; sport</a:t>
            </a:r>
          </a:p>
          <a:p>
            <a:pPr algn="ctr"/>
            <a:r>
              <a:rPr lang="it-IT" sz="1600" b="1" dirty="0">
                <a:solidFill>
                  <a:schemeClr val="tx1"/>
                </a:solidFill>
              </a:rPr>
              <a:t>30 ORE</a:t>
            </a:r>
          </a:p>
          <a:p>
            <a:pPr algn="ctr"/>
            <a:endParaRPr lang="it-IT" dirty="0"/>
          </a:p>
          <a:p>
            <a:pPr algn="ctr"/>
            <a:endParaRPr lang="it-IT" dirty="0"/>
          </a:p>
        </p:txBody>
      </p:sp>
      <p:sp>
        <p:nvSpPr>
          <p:cNvPr id="9" name="Rettangolo 8">
            <a:extLst>
              <a:ext uri="{FF2B5EF4-FFF2-40B4-BE49-F238E27FC236}">
                <a16:creationId xmlns:a16="http://schemas.microsoft.com/office/drawing/2014/main" id="{B1FBCBD3-A244-4EE3-9659-1CC9BD770666}"/>
              </a:ext>
            </a:extLst>
          </p:cNvPr>
          <p:cNvSpPr/>
          <p:nvPr/>
        </p:nvSpPr>
        <p:spPr>
          <a:xfrm>
            <a:off x="909836" y="1556792"/>
            <a:ext cx="3252814" cy="830997"/>
          </a:xfrm>
          <a:prstGeom prst="rect">
            <a:avLst/>
          </a:prstGeom>
        </p:spPr>
        <p:txBody>
          <a:bodyPr wrap="none">
            <a:spAutoFit/>
          </a:bodyPr>
          <a:lstStyle/>
          <a:p>
            <a:pPr algn="ctr"/>
            <a:r>
              <a:rPr lang="it-IT" b="1" dirty="0"/>
              <a:t>Pallamano in inglese</a:t>
            </a:r>
          </a:p>
          <a:p>
            <a:pPr algn="ctr"/>
            <a:r>
              <a:rPr lang="it-IT" b="1" dirty="0"/>
              <a:t> e atletica </a:t>
            </a:r>
          </a:p>
        </p:txBody>
      </p:sp>
      <p:sp>
        <p:nvSpPr>
          <p:cNvPr id="10" name="Rettangolo 9">
            <a:extLst>
              <a:ext uri="{FF2B5EF4-FFF2-40B4-BE49-F238E27FC236}">
                <a16:creationId xmlns:a16="http://schemas.microsoft.com/office/drawing/2014/main" id="{2746AB93-154B-4810-B6A6-48237594E18D}"/>
              </a:ext>
            </a:extLst>
          </p:cNvPr>
          <p:cNvSpPr/>
          <p:nvPr/>
        </p:nvSpPr>
        <p:spPr>
          <a:xfrm>
            <a:off x="524408" y="5326451"/>
            <a:ext cx="5278660" cy="584775"/>
          </a:xfrm>
          <a:prstGeom prst="rect">
            <a:avLst/>
          </a:prstGeom>
        </p:spPr>
        <p:txBody>
          <a:bodyPr wrap="square">
            <a:spAutoFit/>
          </a:bodyPr>
          <a:lstStyle/>
          <a:p>
            <a:r>
              <a:rPr lang="it-IT" sz="1600" b="1" dirty="0"/>
              <a:t>Destinatari</a:t>
            </a:r>
            <a:r>
              <a:rPr lang="it-IT" sz="1600" dirty="0"/>
              <a:t>: 25 Allievi secondaria inferiore classi seconde</a:t>
            </a:r>
          </a:p>
        </p:txBody>
      </p:sp>
      <p:sp>
        <p:nvSpPr>
          <p:cNvPr id="11" name="Rettangolo 10">
            <a:extLst>
              <a:ext uri="{FF2B5EF4-FFF2-40B4-BE49-F238E27FC236}">
                <a16:creationId xmlns:a16="http://schemas.microsoft.com/office/drawing/2014/main" id="{02D1D78D-8ACF-4A38-9AB4-F51C4996AE81}"/>
              </a:ext>
            </a:extLst>
          </p:cNvPr>
          <p:cNvSpPr/>
          <p:nvPr/>
        </p:nvSpPr>
        <p:spPr>
          <a:xfrm>
            <a:off x="437017" y="6055242"/>
            <a:ext cx="6092825" cy="338554"/>
          </a:xfrm>
          <a:prstGeom prst="rect">
            <a:avLst/>
          </a:prstGeom>
        </p:spPr>
        <p:txBody>
          <a:bodyPr>
            <a:spAutoFit/>
          </a:bodyPr>
          <a:lstStyle/>
          <a:p>
            <a:r>
              <a:rPr lang="it-IT" sz="1600" b="1" dirty="0"/>
              <a:t>Periodo</a:t>
            </a:r>
            <a:r>
              <a:rPr lang="it-IT" sz="1600" dirty="0"/>
              <a:t>: Novembre 2017- 31 agosto 2018</a:t>
            </a:r>
          </a:p>
        </p:txBody>
      </p:sp>
      <p:sp>
        <p:nvSpPr>
          <p:cNvPr id="12" name="Rettangolo 11">
            <a:extLst>
              <a:ext uri="{FF2B5EF4-FFF2-40B4-BE49-F238E27FC236}">
                <a16:creationId xmlns:a16="http://schemas.microsoft.com/office/drawing/2014/main" id="{835A0559-467F-4CFD-9AD4-E5842C6BE344}"/>
              </a:ext>
            </a:extLst>
          </p:cNvPr>
          <p:cNvSpPr/>
          <p:nvPr/>
        </p:nvSpPr>
        <p:spPr>
          <a:xfrm>
            <a:off x="5828456" y="258010"/>
            <a:ext cx="6092825" cy="5509200"/>
          </a:xfrm>
          <a:prstGeom prst="rect">
            <a:avLst/>
          </a:prstGeom>
        </p:spPr>
        <p:txBody>
          <a:bodyPr>
            <a:spAutoFit/>
          </a:bodyPr>
          <a:lstStyle/>
          <a:p>
            <a:r>
              <a:rPr lang="it-IT" sz="1600" dirty="0"/>
              <a:t>Il modulo sarà incentrato sullo svolgimento di attività sportive quali </a:t>
            </a:r>
            <a:r>
              <a:rPr lang="it-IT" sz="1600" b="1" dirty="0"/>
              <a:t>pallamano e atletica </a:t>
            </a:r>
            <a:r>
              <a:rPr lang="it-IT" sz="1600" dirty="0"/>
              <a:t>leggera per gli allievi delle classi seconde della scuola secondaria di primo grado “Cavour”. </a:t>
            </a:r>
          </a:p>
          <a:p>
            <a:endParaRPr lang="it-IT" sz="1600" dirty="0"/>
          </a:p>
          <a:p>
            <a:r>
              <a:rPr lang="it-IT" sz="1600" dirty="0"/>
              <a:t>Prevede lo sviluppo di capacità motorie specifiche attraverso la pratica delle discipline dell’atletica leggera. La pallamano prevede l’utilizzo dei medesimi gesti motori in contesti situazionali variabili. L’interazione delle capacità motorie richieste nei due ambiti sportivi, vuole portare allo sviluppo di competenze motorie interdisciplinari. </a:t>
            </a:r>
          </a:p>
          <a:p>
            <a:endParaRPr lang="it-IT" sz="1600" dirty="0"/>
          </a:p>
          <a:p>
            <a:r>
              <a:rPr lang="it-IT" sz="1600" dirty="0"/>
              <a:t>Per quanto riguarda gli obiettivi linguistici, il fine perseguito è il potenziamento delle capacità degli allievi in modo che siano in grado di seguire indicazioni e, soprattutto, di </a:t>
            </a:r>
            <a:r>
              <a:rPr lang="it-IT" sz="1600" b="1" dirty="0"/>
              <a:t>comunicare interamente in lingua inglese</a:t>
            </a:r>
            <a:r>
              <a:rPr lang="it-IT" sz="1600" dirty="0"/>
              <a:t>.</a:t>
            </a:r>
          </a:p>
          <a:p>
            <a:endParaRPr lang="it-IT" sz="1600" dirty="0"/>
          </a:p>
          <a:p>
            <a:endParaRPr lang="it-IT" sz="1600" dirty="0"/>
          </a:p>
          <a:p>
            <a:r>
              <a:rPr lang="it-IT" sz="1600" dirty="0"/>
              <a:t> A tal fine concorreranno l'apprendimento e il consolidamento di un lessico non solo generico, ma anche specifico sia della materia (Educazione Fisica), sia della disciplina sportiva (Pallamano). </a:t>
            </a:r>
          </a:p>
        </p:txBody>
      </p:sp>
      <p:pic>
        <p:nvPicPr>
          <p:cNvPr id="14" name="Immagine 13">
            <a:extLst>
              <a:ext uri="{FF2B5EF4-FFF2-40B4-BE49-F238E27FC236}">
                <a16:creationId xmlns:a16="http://schemas.microsoft.com/office/drawing/2014/main" id="{034AA858-CA09-4002-905E-F247B4DCE096}"/>
              </a:ext>
            </a:extLst>
          </p:cNvPr>
          <p:cNvPicPr>
            <a:picLocks noChangeAspect="1"/>
          </p:cNvPicPr>
          <p:nvPr/>
        </p:nvPicPr>
        <p:blipFill>
          <a:blip r:embed="rId2"/>
          <a:stretch>
            <a:fillRect/>
          </a:stretch>
        </p:blipFill>
        <p:spPr>
          <a:xfrm>
            <a:off x="549796" y="2456985"/>
            <a:ext cx="4035082" cy="2484183"/>
          </a:xfrm>
          <a:prstGeom prst="rect">
            <a:avLst/>
          </a:prstGeom>
        </p:spPr>
      </p:pic>
    </p:spTree>
    <p:extLst>
      <p:ext uri="{BB962C8B-B14F-4D97-AF65-F5344CB8AC3E}">
        <p14:creationId xmlns:p14="http://schemas.microsoft.com/office/powerpoint/2010/main" val="3571584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a 2 2">
            <a:extLst>
              <a:ext uri="{FF2B5EF4-FFF2-40B4-BE49-F238E27FC236}">
                <a16:creationId xmlns:a16="http://schemas.microsoft.com/office/drawing/2014/main" id="{E4DB7C1E-C657-48B2-9E5B-00993877211D}"/>
              </a:ext>
            </a:extLst>
          </p:cNvPr>
          <p:cNvSpPr/>
          <p:nvPr/>
        </p:nvSpPr>
        <p:spPr>
          <a:xfrm>
            <a:off x="909836" y="116632"/>
            <a:ext cx="3168352" cy="1512168"/>
          </a:xfrm>
          <a:prstGeom prst="doubleWave">
            <a:avLst>
              <a:gd name="adj1" fmla="val 6250"/>
              <a:gd name="adj2" fmla="val 276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endParaRPr lang="it-IT" sz="1600" b="1" dirty="0">
              <a:solidFill>
                <a:schemeClr val="tx1"/>
              </a:solidFill>
            </a:endParaRPr>
          </a:p>
          <a:p>
            <a:pPr algn="ctr"/>
            <a:r>
              <a:rPr lang="it-IT" sz="1600" b="1" dirty="0">
                <a:solidFill>
                  <a:schemeClr val="tx1"/>
                </a:solidFill>
              </a:rPr>
              <a:t>Modulo 2</a:t>
            </a:r>
          </a:p>
          <a:p>
            <a:pPr algn="ctr"/>
            <a:r>
              <a:rPr lang="it-IT" sz="1600" b="1" dirty="0">
                <a:solidFill>
                  <a:schemeClr val="tx1"/>
                </a:solidFill>
              </a:rPr>
              <a:t> Educazione motoria; sport; gioco didattico </a:t>
            </a:r>
          </a:p>
          <a:p>
            <a:pPr algn="ctr"/>
            <a:r>
              <a:rPr lang="it-IT" sz="1600" b="1" dirty="0">
                <a:solidFill>
                  <a:schemeClr val="tx1"/>
                </a:solidFill>
              </a:rPr>
              <a:t>30 ORE</a:t>
            </a:r>
          </a:p>
          <a:p>
            <a:pPr algn="ctr"/>
            <a:r>
              <a:rPr lang="it-IT" sz="1600" b="1" dirty="0">
                <a:solidFill>
                  <a:schemeClr val="tx1"/>
                </a:solidFill>
              </a:rPr>
              <a:t>                                                                 </a:t>
            </a:r>
          </a:p>
          <a:p>
            <a:pPr algn="ctr"/>
            <a:endParaRPr lang="it-IT" dirty="0"/>
          </a:p>
          <a:p>
            <a:pPr algn="ctr"/>
            <a:endParaRPr lang="it-IT" dirty="0"/>
          </a:p>
        </p:txBody>
      </p:sp>
      <p:sp>
        <p:nvSpPr>
          <p:cNvPr id="2" name="Rettangolo 1">
            <a:extLst>
              <a:ext uri="{FF2B5EF4-FFF2-40B4-BE49-F238E27FC236}">
                <a16:creationId xmlns:a16="http://schemas.microsoft.com/office/drawing/2014/main" id="{F135B257-575F-4CA3-9033-346635B1C92A}"/>
              </a:ext>
            </a:extLst>
          </p:cNvPr>
          <p:cNvSpPr/>
          <p:nvPr/>
        </p:nvSpPr>
        <p:spPr>
          <a:xfrm>
            <a:off x="1053853" y="1844824"/>
            <a:ext cx="3168352" cy="461665"/>
          </a:xfrm>
          <a:prstGeom prst="rect">
            <a:avLst/>
          </a:prstGeom>
        </p:spPr>
        <p:txBody>
          <a:bodyPr wrap="square">
            <a:spAutoFit/>
          </a:bodyPr>
          <a:lstStyle/>
          <a:p>
            <a:pPr algn="ctr"/>
            <a:r>
              <a:rPr lang="it-IT" b="1" dirty="0"/>
              <a:t>Sport e ambiente </a:t>
            </a:r>
          </a:p>
        </p:txBody>
      </p:sp>
      <p:sp>
        <p:nvSpPr>
          <p:cNvPr id="5" name="Rettangolo 4">
            <a:extLst>
              <a:ext uri="{FF2B5EF4-FFF2-40B4-BE49-F238E27FC236}">
                <a16:creationId xmlns:a16="http://schemas.microsoft.com/office/drawing/2014/main" id="{35BF6693-F0AB-4132-AEEF-5CBE0D7943C7}"/>
              </a:ext>
            </a:extLst>
          </p:cNvPr>
          <p:cNvSpPr/>
          <p:nvPr/>
        </p:nvSpPr>
        <p:spPr>
          <a:xfrm>
            <a:off x="478903" y="5311386"/>
            <a:ext cx="5278660" cy="584775"/>
          </a:xfrm>
          <a:prstGeom prst="rect">
            <a:avLst/>
          </a:prstGeom>
        </p:spPr>
        <p:txBody>
          <a:bodyPr wrap="square">
            <a:spAutoFit/>
          </a:bodyPr>
          <a:lstStyle/>
          <a:p>
            <a:r>
              <a:rPr lang="it-IT" sz="1600" b="1" dirty="0"/>
              <a:t>Destinatari</a:t>
            </a:r>
            <a:r>
              <a:rPr lang="it-IT" sz="1600" dirty="0"/>
              <a:t>: 25 Allievi secondaria inferiore classi prime</a:t>
            </a:r>
          </a:p>
        </p:txBody>
      </p:sp>
      <p:sp>
        <p:nvSpPr>
          <p:cNvPr id="6" name="Rettangolo 5">
            <a:extLst>
              <a:ext uri="{FF2B5EF4-FFF2-40B4-BE49-F238E27FC236}">
                <a16:creationId xmlns:a16="http://schemas.microsoft.com/office/drawing/2014/main" id="{7ED4F7CA-392A-453A-B0A3-699BBB8F77BA}"/>
              </a:ext>
            </a:extLst>
          </p:cNvPr>
          <p:cNvSpPr/>
          <p:nvPr/>
        </p:nvSpPr>
        <p:spPr>
          <a:xfrm>
            <a:off x="446280" y="6093296"/>
            <a:ext cx="6092825" cy="338554"/>
          </a:xfrm>
          <a:prstGeom prst="rect">
            <a:avLst/>
          </a:prstGeom>
        </p:spPr>
        <p:txBody>
          <a:bodyPr>
            <a:spAutoFit/>
          </a:bodyPr>
          <a:lstStyle/>
          <a:p>
            <a:r>
              <a:rPr lang="it-IT" sz="1600" b="1" dirty="0"/>
              <a:t>Periodo</a:t>
            </a:r>
            <a:r>
              <a:rPr lang="it-IT" sz="1600" dirty="0"/>
              <a:t>: Dicembre 2017- Luglio 2018</a:t>
            </a:r>
          </a:p>
        </p:txBody>
      </p:sp>
      <p:pic>
        <p:nvPicPr>
          <p:cNvPr id="8" name="Immagine 7">
            <a:extLst>
              <a:ext uri="{FF2B5EF4-FFF2-40B4-BE49-F238E27FC236}">
                <a16:creationId xmlns:a16="http://schemas.microsoft.com/office/drawing/2014/main" id="{464B5EDB-A4D0-49A8-B964-4DB110BEB243}"/>
              </a:ext>
            </a:extLst>
          </p:cNvPr>
          <p:cNvPicPr>
            <a:picLocks noChangeAspect="1"/>
          </p:cNvPicPr>
          <p:nvPr/>
        </p:nvPicPr>
        <p:blipFill>
          <a:blip r:embed="rId2"/>
          <a:stretch>
            <a:fillRect/>
          </a:stretch>
        </p:blipFill>
        <p:spPr>
          <a:xfrm>
            <a:off x="909836" y="2363235"/>
            <a:ext cx="3573409" cy="2751016"/>
          </a:xfrm>
          <a:prstGeom prst="rect">
            <a:avLst/>
          </a:prstGeom>
        </p:spPr>
      </p:pic>
      <p:sp>
        <p:nvSpPr>
          <p:cNvPr id="9" name="Rettangolo 8">
            <a:extLst>
              <a:ext uri="{FF2B5EF4-FFF2-40B4-BE49-F238E27FC236}">
                <a16:creationId xmlns:a16="http://schemas.microsoft.com/office/drawing/2014/main" id="{B17BA66B-515F-475E-B476-C2FB68FA0F22}"/>
              </a:ext>
            </a:extLst>
          </p:cNvPr>
          <p:cNvSpPr/>
          <p:nvPr/>
        </p:nvSpPr>
        <p:spPr>
          <a:xfrm>
            <a:off x="5828456" y="258010"/>
            <a:ext cx="6092825" cy="6370975"/>
          </a:xfrm>
          <a:prstGeom prst="rect">
            <a:avLst/>
          </a:prstGeom>
        </p:spPr>
        <p:txBody>
          <a:bodyPr>
            <a:spAutoFit/>
          </a:bodyPr>
          <a:lstStyle/>
          <a:p>
            <a:r>
              <a:rPr lang="it-IT" sz="1600" dirty="0"/>
              <a:t>Il modulo prevede diverse attività:</a:t>
            </a:r>
          </a:p>
          <a:p>
            <a:pPr>
              <a:lnSpc>
                <a:spcPct val="150000"/>
              </a:lnSpc>
            </a:pPr>
            <a:r>
              <a:rPr lang="it-IT" sz="1600" dirty="0"/>
              <a:t> • </a:t>
            </a:r>
            <a:r>
              <a:rPr lang="it-IT" sz="1600" b="1" dirty="0"/>
              <a:t>Orienteering</a:t>
            </a:r>
            <a:r>
              <a:rPr lang="it-IT" sz="1600" dirty="0"/>
              <a:t>, in parchi, piazze, zone e spazi del quartiere e della città. </a:t>
            </a:r>
          </a:p>
          <a:p>
            <a:pPr>
              <a:lnSpc>
                <a:spcPct val="150000"/>
              </a:lnSpc>
            </a:pPr>
            <a:endParaRPr lang="it-IT" sz="1600" dirty="0"/>
          </a:p>
          <a:p>
            <a:pPr>
              <a:lnSpc>
                <a:spcPct val="150000"/>
              </a:lnSpc>
            </a:pPr>
            <a:r>
              <a:rPr lang="it-IT" sz="1600" dirty="0"/>
              <a:t>Finalità: conoscere ed esplorare le zone caratterizzanti il quartiere, la città e la provincia (ad esempio Parco Ferrari, Parco  D’</a:t>
            </a:r>
            <a:r>
              <a:rPr lang="it-IT" sz="1600" dirty="0" err="1"/>
              <a:t>Avia</a:t>
            </a:r>
            <a:r>
              <a:rPr lang="it-IT" sz="1600" dirty="0"/>
              <a:t>, Centro Storico, Piane di Mocogno, ecc...); </a:t>
            </a:r>
          </a:p>
          <a:p>
            <a:endParaRPr lang="it-IT" sz="1600" dirty="0"/>
          </a:p>
          <a:p>
            <a:r>
              <a:rPr lang="it-IT" sz="1600" dirty="0"/>
              <a:t>è prevista una</a:t>
            </a:r>
          </a:p>
          <a:p>
            <a:pPr>
              <a:lnSpc>
                <a:spcPct val="150000"/>
              </a:lnSpc>
            </a:pPr>
            <a:r>
              <a:rPr lang="it-IT" sz="1600" dirty="0"/>
              <a:t> •  Collaborazione con </a:t>
            </a:r>
            <a:r>
              <a:rPr lang="it-IT" sz="1600" b="1" dirty="0"/>
              <a:t>l’Istituto </a:t>
            </a:r>
            <a:r>
              <a:rPr lang="it-IT" sz="1600" b="1" dirty="0" err="1"/>
              <a:t>Selmi</a:t>
            </a:r>
            <a:r>
              <a:rPr lang="it-IT" sz="1600" b="1" dirty="0"/>
              <a:t> di Modena</a:t>
            </a:r>
            <a:r>
              <a:rPr lang="it-IT" sz="1600" dirty="0"/>
              <a:t>, che a fini didattici, mette a disposizione il suo laboratorio di orto biochimico, della biodiversità e studenti dell’istituto faranno da </a:t>
            </a:r>
            <a:r>
              <a:rPr lang="it-IT" sz="1600" dirty="0" err="1"/>
              <a:t>mentor</a:t>
            </a:r>
            <a:r>
              <a:rPr lang="it-IT" sz="1600" dirty="0"/>
              <a:t> agli alunni nell’IC1 in questo percorso di conoscenza di una realtà quale è quella </a:t>
            </a:r>
            <a:r>
              <a:rPr lang="it-IT" sz="1600" dirty="0" err="1"/>
              <a:t>dell”orto</a:t>
            </a:r>
            <a:r>
              <a:rPr lang="it-IT" sz="1600" dirty="0"/>
              <a:t> della biodiversità” sconosciuta ai più. </a:t>
            </a:r>
          </a:p>
          <a:p>
            <a:pPr>
              <a:lnSpc>
                <a:spcPct val="150000"/>
              </a:lnSpc>
            </a:pPr>
            <a:endParaRPr lang="it-IT" sz="1600" dirty="0"/>
          </a:p>
          <a:p>
            <a:pPr>
              <a:lnSpc>
                <a:spcPct val="150000"/>
              </a:lnSpc>
            </a:pPr>
            <a:r>
              <a:rPr lang="it-IT" sz="1600" dirty="0"/>
              <a:t>L’attività è interessante anche nell’ottica di una didattica orientativa in uscita verso le scuole superiori. </a:t>
            </a:r>
          </a:p>
        </p:txBody>
      </p:sp>
    </p:spTree>
    <p:extLst>
      <p:ext uri="{BB962C8B-B14F-4D97-AF65-F5344CB8AC3E}">
        <p14:creationId xmlns:p14="http://schemas.microsoft.com/office/powerpoint/2010/main" val="1894846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a 2 1">
            <a:extLst>
              <a:ext uri="{FF2B5EF4-FFF2-40B4-BE49-F238E27FC236}">
                <a16:creationId xmlns:a16="http://schemas.microsoft.com/office/drawing/2014/main" id="{623B371E-73EB-4424-9015-8FAB412DE4CB}"/>
              </a:ext>
            </a:extLst>
          </p:cNvPr>
          <p:cNvSpPr/>
          <p:nvPr/>
        </p:nvSpPr>
        <p:spPr>
          <a:xfrm>
            <a:off x="954993" y="0"/>
            <a:ext cx="2880320" cy="1440160"/>
          </a:xfrm>
          <a:prstGeom prst="doubleWave">
            <a:avLst>
              <a:gd name="adj1" fmla="val 6250"/>
              <a:gd name="adj2" fmla="val 46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endParaRPr lang="it-IT" sz="1600" b="1" dirty="0">
              <a:solidFill>
                <a:schemeClr val="tx1"/>
              </a:solidFill>
            </a:endParaRPr>
          </a:p>
          <a:p>
            <a:pPr algn="ctr"/>
            <a:r>
              <a:rPr lang="it-IT" sz="1600" b="1" dirty="0">
                <a:solidFill>
                  <a:schemeClr val="tx1"/>
                </a:solidFill>
              </a:rPr>
              <a:t>Modulo 3</a:t>
            </a:r>
          </a:p>
          <a:p>
            <a:pPr algn="ctr"/>
            <a:r>
              <a:rPr lang="it-IT" sz="1600" b="1" dirty="0">
                <a:solidFill>
                  <a:schemeClr val="tx1"/>
                </a:solidFill>
              </a:rPr>
              <a:t>Musica strumentale; canto corale </a:t>
            </a:r>
          </a:p>
          <a:p>
            <a:pPr algn="ctr"/>
            <a:r>
              <a:rPr lang="it-IT" sz="1600" b="1" dirty="0">
                <a:solidFill>
                  <a:schemeClr val="tx1"/>
                </a:solidFill>
              </a:rPr>
              <a:t>30 ORE</a:t>
            </a:r>
          </a:p>
          <a:p>
            <a:pPr algn="ctr"/>
            <a:endParaRPr lang="it-IT" sz="1600" b="1" dirty="0">
              <a:solidFill>
                <a:schemeClr val="tx1"/>
              </a:solidFill>
            </a:endParaRPr>
          </a:p>
          <a:p>
            <a:pPr algn="ctr"/>
            <a:endParaRPr lang="it-IT" dirty="0"/>
          </a:p>
          <a:p>
            <a:pPr algn="ctr"/>
            <a:endParaRPr lang="it-IT" dirty="0"/>
          </a:p>
        </p:txBody>
      </p:sp>
      <p:sp>
        <p:nvSpPr>
          <p:cNvPr id="3" name="Rettangolo 2">
            <a:extLst>
              <a:ext uri="{FF2B5EF4-FFF2-40B4-BE49-F238E27FC236}">
                <a16:creationId xmlns:a16="http://schemas.microsoft.com/office/drawing/2014/main" id="{AAE31A4D-9647-47C0-A32E-D152C0D83210}"/>
              </a:ext>
            </a:extLst>
          </p:cNvPr>
          <p:cNvSpPr/>
          <p:nvPr/>
        </p:nvSpPr>
        <p:spPr>
          <a:xfrm>
            <a:off x="1007594" y="1556792"/>
            <a:ext cx="2775119" cy="461665"/>
          </a:xfrm>
          <a:prstGeom prst="rect">
            <a:avLst/>
          </a:prstGeom>
        </p:spPr>
        <p:txBody>
          <a:bodyPr wrap="none">
            <a:spAutoFit/>
          </a:bodyPr>
          <a:lstStyle/>
          <a:p>
            <a:pPr algn="ctr"/>
            <a:r>
              <a:rPr lang="it-IT" b="1" dirty="0"/>
              <a:t>I cattivi all’opera </a:t>
            </a:r>
          </a:p>
        </p:txBody>
      </p:sp>
      <p:pic>
        <p:nvPicPr>
          <p:cNvPr id="5" name="Immagine 4">
            <a:extLst>
              <a:ext uri="{FF2B5EF4-FFF2-40B4-BE49-F238E27FC236}">
                <a16:creationId xmlns:a16="http://schemas.microsoft.com/office/drawing/2014/main" id="{302120C1-2724-46A5-91E5-D78142856418}"/>
              </a:ext>
            </a:extLst>
          </p:cNvPr>
          <p:cNvPicPr>
            <a:picLocks noChangeAspect="1"/>
          </p:cNvPicPr>
          <p:nvPr/>
        </p:nvPicPr>
        <p:blipFill>
          <a:blip r:embed="rId2"/>
          <a:stretch>
            <a:fillRect/>
          </a:stretch>
        </p:blipFill>
        <p:spPr>
          <a:xfrm>
            <a:off x="740841" y="2115852"/>
            <a:ext cx="3625379" cy="2791025"/>
          </a:xfrm>
          <a:prstGeom prst="rect">
            <a:avLst/>
          </a:prstGeom>
        </p:spPr>
      </p:pic>
      <p:sp>
        <p:nvSpPr>
          <p:cNvPr id="7" name="Rettangolo 6">
            <a:extLst>
              <a:ext uri="{FF2B5EF4-FFF2-40B4-BE49-F238E27FC236}">
                <a16:creationId xmlns:a16="http://schemas.microsoft.com/office/drawing/2014/main" id="{468E4FD2-4774-4B7E-8CB4-9B27FF2F9AA5}"/>
              </a:ext>
            </a:extLst>
          </p:cNvPr>
          <p:cNvSpPr/>
          <p:nvPr/>
        </p:nvSpPr>
        <p:spPr>
          <a:xfrm>
            <a:off x="479396" y="5004465"/>
            <a:ext cx="5278660" cy="830997"/>
          </a:xfrm>
          <a:prstGeom prst="rect">
            <a:avLst/>
          </a:prstGeom>
        </p:spPr>
        <p:txBody>
          <a:bodyPr wrap="square">
            <a:spAutoFit/>
          </a:bodyPr>
          <a:lstStyle/>
          <a:p>
            <a:endParaRPr lang="it-IT" sz="1600" b="1" dirty="0"/>
          </a:p>
          <a:p>
            <a:r>
              <a:rPr lang="it-IT" sz="1600" b="1" dirty="0"/>
              <a:t>Destinatari</a:t>
            </a:r>
            <a:r>
              <a:rPr lang="it-IT" sz="1600" dirty="0"/>
              <a:t>: 25 alunni classi seconde e terze Scuola Secondaria Cavour </a:t>
            </a:r>
          </a:p>
        </p:txBody>
      </p:sp>
      <p:sp>
        <p:nvSpPr>
          <p:cNvPr id="8" name="Rettangolo 7">
            <a:extLst>
              <a:ext uri="{FF2B5EF4-FFF2-40B4-BE49-F238E27FC236}">
                <a16:creationId xmlns:a16="http://schemas.microsoft.com/office/drawing/2014/main" id="{E0FFAB40-4A06-47E7-987B-2D891D63DBD6}"/>
              </a:ext>
            </a:extLst>
          </p:cNvPr>
          <p:cNvSpPr/>
          <p:nvPr/>
        </p:nvSpPr>
        <p:spPr>
          <a:xfrm>
            <a:off x="389384" y="5835462"/>
            <a:ext cx="6092825" cy="584775"/>
          </a:xfrm>
          <a:prstGeom prst="rect">
            <a:avLst/>
          </a:prstGeom>
        </p:spPr>
        <p:txBody>
          <a:bodyPr>
            <a:spAutoFit/>
          </a:bodyPr>
          <a:lstStyle/>
          <a:p>
            <a:endParaRPr lang="it-IT" sz="1600" b="1" dirty="0"/>
          </a:p>
          <a:p>
            <a:r>
              <a:rPr lang="it-IT" sz="1600" b="1" dirty="0"/>
              <a:t>Periodo</a:t>
            </a:r>
            <a:r>
              <a:rPr lang="it-IT" sz="1600" dirty="0"/>
              <a:t>: Gennaio 2018- Giugno 2018</a:t>
            </a:r>
          </a:p>
        </p:txBody>
      </p:sp>
      <p:sp>
        <p:nvSpPr>
          <p:cNvPr id="9" name="Rettangolo 8">
            <a:extLst>
              <a:ext uri="{FF2B5EF4-FFF2-40B4-BE49-F238E27FC236}">
                <a16:creationId xmlns:a16="http://schemas.microsoft.com/office/drawing/2014/main" id="{1BF7343C-A2C2-49D6-99BB-5F94F18BA942}"/>
              </a:ext>
            </a:extLst>
          </p:cNvPr>
          <p:cNvSpPr/>
          <p:nvPr/>
        </p:nvSpPr>
        <p:spPr>
          <a:xfrm>
            <a:off x="5828456" y="258010"/>
            <a:ext cx="6092825" cy="6494085"/>
          </a:xfrm>
          <a:prstGeom prst="rect">
            <a:avLst/>
          </a:prstGeom>
        </p:spPr>
        <p:txBody>
          <a:bodyPr>
            <a:spAutoFit/>
          </a:bodyPr>
          <a:lstStyle/>
          <a:p>
            <a:r>
              <a:rPr lang="it-IT" sz="1600" dirty="0"/>
              <a:t>Il modulo prevede una parte teorica (10 ore) ed una parte pratica di 20 ore.</a:t>
            </a:r>
          </a:p>
          <a:p>
            <a:endParaRPr lang="it-IT" sz="1600" dirty="0"/>
          </a:p>
          <a:p>
            <a:r>
              <a:rPr lang="it-IT" sz="1600" dirty="0"/>
              <a:t> Esso tratta tematiche socio-culturali traendo spunto da alcuni personaggi 'malvagi' di Opere liriche famose. </a:t>
            </a:r>
          </a:p>
          <a:p>
            <a:endParaRPr lang="it-IT" sz="1600" dirty="0"/>
          </a:p>
          <a:p>
            <a:r>
              <a:rPr lang="it-IT" sz="1600" dirty="0"/>
              <a:t>Tale progetto prevede molteplici collegamenti interdisciplinari in quanto consente di approfondire argomenti relativi </a:t>
            </a:r>
            <a:r>
              <a:rPr lang="it-IT" sz="1600" b="1" dirty="0"/>
              <a:t>all'Educazione Musicale </a:t>
            </a:r>
            <a:r>
              <a:rPr lang="it-IT" sz="1600" dirty="0"/>
              <a:t>(l'Opera Lirica e i suoi personaggi), alla </a:t>
            </a:r>
            <a:r>
              <a:rPr lang="it-IT" sz="1600" b="1" dirty="0"/>
              <a:t>Lingua Inglese </a:t>
            </a:r>
            <a:r>
              <a:rPr lang="it-IT" sz="1600" dirty="0"/>
              <a:t>(il teatro shakespeariano, Lady Macbeth e Otello), alla </a:t>
            </a:r>
            <a:r>
              <a:rPr lang="it-IT" sz="1600" b="1" dirty="0"/>
              <a:t>Storia</a:t>
            </a:r>
            <a:r>
              <a:rPr lang="it-IT" sz="1600" dirty="0"/>
              <a:t> (contestualizzazione storica dei Compositori delle Opere citate), all'</a:t>
            </a:r>
            <a:r>
              <a:rPr lang="it-IT" sz="1600" b="1" dirty="0"/>
              <a:t>Italiano</a:t>
            </a:r>
            <a:r>
              <a:rPr lang="it-IT" sz="1600" dirty="0"/>
              <a:t> (analisi del testo). </a:t>
            </a:r>
          </a:p>
          <a:p>
            <a:endParaRPr lang="it-IT" sz="1600" dirty="0"/>
          </a:p>
          <a:p>
            <a:r>
              <a:rPr lang="it-IT" sz="1600" dirty="0"/>
              <a:t>Tra le attività:</a:t>
            </a:r>
          </a:p>
          <a:p>
            <a:pPr marL="285750" indent="-285750">
              <a:buFont typeface="Arial" panose="020B0604020202020204" pitchFamily="34" charset="0"/>
              <a:buChar char="•"/>
            </a:pPr>
            <a:r>
              <a:rPr lang="it-IT" sz="1600" dirty="0"/>
              <a:t>Preparazione ed esecuzione di alcuni brani musicali tratti dalle opere affrontate ;i destinatari del progetto saranno affiancati da alcuni alunni delle classi III e IV M del </a:t>
            </a:r>
            <a:r>
              <a:rPr lang="it-IT" sz="1600" b="1" dirty="0"/>
              <a:t>Liceo Musicale “ C. </a:t>
            </a:r>
            <a:r>
              <a:rPr lang="it-IT" sz="1600" b="1" dirty="0" err="1"/>
              <a:t>Sigonio</a:t>
            </a:r>
            <a:r>
              <a:rPr lang="it-IT" sz="1600" b="1" dirty="0"/>
              <a:t>” di Modena </a:t>
            </a:r>
            <a:r>
              <a:rPr lang="it-IT" sz="1600" dirty="0"/>
              <a:t>a loro volta impegnati nel progetto “ Scuola Lavoro” per svolgere un percorso di peer </a:t>
            </a:r>
            <a:r>
              <a:rPr lang="it-IT" sz="1600" dirty="0" err="1"/>
              <a:t>Education</a:t>
            </a:r>
            <a:r>
              <a:rPr lang="it-IT" sz="1600" dirty="0"/>
              <a:t> Parte pratica. (4 ore) .</a:t>
            </a:r>
          </a:p>
          <a:p>
            <a:pPr marL="285750" indent="-285750">
              <a:buFont typeface="Arial" panose="020B0604020202020204" pitchFamily="34" charset="0"/>
              <a:buChar char="•"/>
            </a:pPr>
            <a:r>
              <a:rPr lang="it-IT" sz="1600" dirty="0"/>
              <a:t>Uscita didattica presso il </a:t>
            </a:r>
            <a:r>
              <a:rPr lang="it-IT" sz="1600" b="1" dirty="0"/>
              <a:t>Teatro Comunale L. Pavarotti </a:t>
            </a:r>
            <a:r>
              <a:rPr lang="it-IT" sz="1600" dirty="0"/>
              <a:t>per assistere alle prove di </a:t>
            </a:r>
            <a:r>
              <a:rPr lang="it-IT" sz="1600"/>
              <a:t>un’opera lirica.</a:t>
            </a:r>
            <a:endParaRPr lang="it-IT" sz="1600" dirty="0"/>
          </a:p>
          <a:p>
            <a:endParaRPr lang="it-IT" sz="1600" dirty="0"/>
          </a:p>
          <a:p>
            <a:endParaRPr lang="it-IT" sz="1600" dirty="0"/>
          </a:p>
        </p:txBody>
      </p:sp>
    </p:spTree>
    <p:extLst>
      <p:ext uri="{BB962C8B-B14F-4D97-AF65-F5344CB8AC3E}">
        <p14:creationId xmlns:p14="http://schemas.microsoft.com/office/powerpoint/2010/main" val="341831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8802B74-5CAE-4FF9-A794-30E99E252FFC}"/>
              </a:ext>
            </a:extLst>
          </p:cNvPr>
          <p:cNvSpPr/>
          <p:nvPr/>
        </p:nvSpPr>
        <p:spPr>
          <a:xfrm>
            <a:off x="432352" y="5244850"/>
            <a:ext cx="5278660" cy="584775"/>
          </a:xfrm>
          <a:prstGeom prst="rect">
            <a:avLst/>
          </a:prstGeom>
        </p:spPr>
        <p:txBody>
          <a:bodyPr wrap="square">
            <a:spAutoFit/>
          </a:bodyPr>
          <a:lstStyle/>
          <a:p>
            <a:r>
              <a:rPr lang="it-IT" sz="1600" b="1" dirty="0"/>
              <a:t>Destinatari</a:t>
            </a:r>
            <a:r>
              <a:rPr lang="it-IT" sz="1600" dirty="0"/>
              <a:t>: 25 Allievi secondaria inferiore classi prime</a:t>
            </a:r>
          </a:p>
        </p:txBody>
      </p:sp>
      <p:sp>
        <p:nvSpPr>
          <p:cNvPr id="3" name="Rettangolo 2">
            <a:extLst>
              <a:ext uri="{FF2B5EF4-FFF2-40B4-BE49-F238E27FC236}">
                <a16:creationId xmlns:a16="http://schemas.microsoft.com/office/drawing/2014/main" id="{7EC68CC0-B714-46E1-9E36-5CBCE28A2422}"/>
              </a:ext>
            </a:extLst>
          </p:cNvPr>
          <p:cNvSpPr/>
          <p:nvPr/>
        </p:nvSpPr>
        <p:spPr>
          <a:xfrm>
            <a:off x="432352" y="5877272"/>
            <a:ext cx="6092825" cy="338554"/>
          </a:xfrm>
          <a:prstGeom prst="rect">
            <a:avLst/>
          </a:prstGeom>
        </p:spPr>
        <p:txBody>
          <a:bodyPr>
            <a:spAutoFit/>
          </a:bodyPr>
          <a:lstStyle/>
          <a:p>
            <a:r>
              <a:rPr lang="it-IT" sz="1600" b="1" dirty="0"/>
              <a:t>Periodo</a:t>
            </a:r>
            <a:r>
              <a:rPr lang="it-IT" sz="1600" dirty="0"/>
              <a:t>: Dicembre 2017- Luglio 2018</a:t>
            </a:r>
          </a:p>
        </p:txBody>
      </p:sp>
      <p:sp>
        <p:nvSpPr>
          <p:cNvPr id="4" name="Onda 2 3">
            <a:extLst>
              <a:ext uri="{FF2B5EF4-FFF2-40B4-BE49-F238E27FC236}">
                <a16:creationId xmlns:a16="http://schemas.microsoft.com/office/drawing/2014/main" id="{52F76857-FBB3-45A7-9718-4F1532C22966}"/>
              </a:ext>
            </a:extLst>
          </p:cNvPr>
          <p:cNvSpPr/>
          <p:nvPr/>
        </p:nvSpPr>
        <p:spPr>
          <a:xfrm>
            <a:off x="954991" y="0"/>
            <a:ext cx="2880320" cy="1435741"/>
          </a:xfrm>
          <a:prstGeom prst="doubleWave">
            <a:avLst>
              <a:gd name="adj1" fmla="val 6250"/>
              <a:gd name="adj2"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endParaRPr lang="it-IT" sz="1600" b="1" dirty="0">
              <a:solidFill>
                <a:schemeClr val="tx1"/>
              </a:solidFill>
            </a:endParaRPr>
          </a:p>
          <a:p>
            <a:pPr algn="ctr"/>
            <a:r>
              <a:rPr lang="it-IT" sz="1600" b="1" dirty="0">
                <a:solidFill>
                  <a:schemeClr val="tx1"/>
                </a:solidFill>
              </a:rPr>
              <a:t>Modulo 4</a:t>
            </a:r>
          </a:p>
          <a:p>
            <a:pPr algn="ctr"/>
            <a:r>
              <a:rPr lang="it-IT" sz="1600" b="1" dirty="0">
                <a:solidFill>
                  <a:schemeClr val="tx1"/>
                </a:solidFill>
              </a:rPr>
              <a:t> Innovazione didattica e digitale </a:t>
            </a:r>
          </a:p>
          <a:p>
            <a:pPr algn="ctr"/>
            <a:r>
              <a:rPr lang="it-IT" sz="1600" b="1" dirty="0">
                <a:solidFill>
                  <a:schemeClr val="tx1"/>
                </a:solidFill>
              </a:rPr>
              <a:t>30 ORE</a:t>
            </a:r>
          </a:p>
          <a:p>
            <a:pPr algn="ctr"/>
            <a:endParaRPr lang="it-IT" sz="1600" b="1" dirty="0">
              <a:solidFill>
                <a:schemeClr val="tx1"/>
              </a:solidFill>
            </a:endParaRPr>
          </a:p>
          <a:p>
            <a:pPr algn="ctr"/>
            <a:endParaRPr lang="it-IT" dirty="0"/>
          </a:p>
          <a:p>
            <a:pPr algn="ctr"/>
            <a:endParaRPr lang="it-IT" dirty="0"/>
          </a:p>
        </p:txBody>
      </p:sp>
      <p:sp>
        <p:nvSpPr>
          <p:cNvPr id="5" name="Rettangolo 4">
            <a:extLst>
              <a:ext uri="{FF2B5EF4-FFF2-40B4-BE49-F238E27FC236}">
                <a16:creationId xmlns:a16="http://schemas.microsoft.com/office/drawing/2014/main" id="{001ECF11-B8AB-42EA-8059-D10B58716AAD}"/>
              </a:ext>
            </a:extLst>
          </p:cNvPr>
          <p:cNvSpPr/>
          <p:nvPr/>
        </p:nvSpPr>
        <p:spPr>
          <a:xfrm>
            <a:off x="672564" y="1435741"/>
            <a:ext cx="3445175" cy="461665"/>
          </a:xfrm>
          <a:prstGeom prst="rect">
            <a:avLst/>
          </a:prstGeom>
        </p:spPr>
        <p:txBody>
          <a:bodyPr wrap="none">
            <a:spAutoFit/>
          </a:bodyPr>
          <a:lstStyle/>
          <a:p>
            <a:pPr algn="ctr"/>
            <a:r>
              <a:rPr lang="it-IT" b="1" dirty="0"/>
              <a:t>CODEIT, MAKEIT PLUS! </a:t>
            </a:r>
          </a:p>
        </p:txBody>
      </p:sp>
      <p:pic>
        <p:nvPicPr>
          <p:cNvPr id="7" name="Immagine 6">
            <a:extLst>
              <a:ext uri="{FF2B5EF4-FFF2-40B4-BE49-F238E27FC236}">
                <a16:creationId xmlns:a16="http://schemas.microsoft.com/office/drawing/2014/main" id="{B31E0164-89E2-4E91-9544-A21E47153152}"/>
              </a:ext>
            </a:extLst>
          </p:cNvPr>
          <p:cNvPicPr>
            <a:picLocks noChangeAspect="1"/>
          </p:cNvPicPr>
          <p:nvPr/>
        </p:nvPicPr>
        <p:blipFill>
          <a:blip r:embed="rId2"/>
          <a:stretch>
            <a:fillRect/>
          </a:stretch>
        </p:blipFill>
        <p:spPr>
          <a:xfrm>
            <a:off x="647656" y="1977501"/>
            <a:ext cx="3772230" cy="2904079"/>
          </a:xfrm>
          <a:prstGeom prst="rect">
            <a:avLst/>
          </a:prstGeom>
        </p:spPr>
      </p:pic>
      <p:sp>
        <p:nvSpPr>
          <p:cNvPr id="8" name="Rettangolo 7">
            <a:extLst>
              <a:ext uri="{FF2B5EF4-FFF2-40B4-BE49-F238E27FC236}">
                <a16:creationId xmlns:a16="http://schemas.microsoft.com/office/drawing/2014/main" id="{60B7B55C-D4A4-4DF1-88CD-B5BC5EA2B5C1}"/>
              </a:ext>
            </a:extLst>
          </p:cNvPr>
          <p:cNvSpPr/>
          <p:nvPr/>
        </p:nvSpPr>
        <p:spPr>
          <a:xfrm>
            <a:off x="5828456" y="258010"/>
            <a:ext cx="6092825" cy="5509200"/>
          </a:xfrm>
          <a:prstGeom prst="rect">
            <a:avLst/>
          </a:prstGeom>
        </p:spPr>
        <p:txBody>
          <a:bodyPr>
            <a:spAutoFit/>
          </a:bodyPr>
          <a:lstStyle/>
          <a:p>
            <a:pPr>
              <a:lnSpc>
                <a:spcPct val="150000"/>
              </a:lnSpc>
            </a:pPr>
            <a:r>
              <a:rPr lang="it-IT" sz="1600" dirty="0"/>
              <a:t>Il progetto prevede 10 incontri di tre ore che si terranno presso la </a:t>
            </a:r>
            <a:r>
              <a:rPr lang="it-IT" sz="1600" b="1" dirty="0"/>
              <a:t>palestra digitale </a:t>
            </a:r>
            <a:r>
              <a:rPr lang="it-IT" sz="1600" b="1" dirty="0" err="1"/>
              <a:t>Makeitmodena</a:t>
            </a:r>
            <a:r>
              <a:rPr lang="it-IT" sz="1600" dirty="0"/>
              <a:t>. </a:t>
            </a:r>
          </a:p>
          <a:p>
            <a:pPr>
              <a:lnSpc>
                <a:spcPct val="150000"/>
              </a:lnSpc>
            </a:pPr>
            <a:endParaRPr lang="it-IT" sz="1600" dirty="0"/>
          </a:p>
          <a:p>
            <a:pPr>
              <a:lnSpc>
                <a:spcPct val="150000"/>
              </a:lnSpc>
            </a:pPr>
            <a:r>
              <a:rPr lang="it-IT" sz="1600" dirty="0"/>
              <a:t> •  </a:t>
            </a:r>
            <a:r>
              <a:rPr lang="it-IT" sz="1600" b="1" dirty="0"/>
              <a:t>Scratch</a:t>
            </a:r>
            <a:r>
              <a:rPr lang="it-IT" sz="1600" dirty="0"/>
              <a:t>: utilizzo della piattaforma per progettare giochi, attività, story </a:t>
            </a:r>
            <a:r>
              <a:rPr lang="it-IT" sz="1600" dirty="0" err="1"/>
              <a:t>telling</a:t>
            </a:r>
            <a:r>
              <a:rPr lang="it-IT" sz="1600" dirty="0"/>
              <a:t> </a:t>
            </a:r>
          </a:p>
          <a:p>
            <a:pPr>
              <a:lnSpc>
                <a:spcPct val="150000"/>
              </a:lnSpc>
            </a:pPr>
            <a:endParaRPr lang="it-IT" sz="1600" dirty="0"/>
          </a:p>
          <a:p>
            <a:pPr>
              <a:lnSpc>
                <a:spcPct val="150000"/>
              </a:lnSpc>
            </a:pPr>
            <a:r>
              <a:rPr lang="it-IT" sz="1600" dirty="0"/>
              <a:t>•  </a:t>
            </a:r>
            <a:r>
              <a:rPr lang="it-IT" sz="1600" b="1" dirty="0"/>
              <a:t>Arduino</a:t>
            </a:r>
            <a:r>
              <a:rPr lang="it-IT" sz="1600" dirty="0"/>
              <a:t>: per comandare “macchine” realizzate con </a:t>
            </a:r>
            <a:r>
              <a:rPr lang="it-IT" sz="1600" dirty="0" err="1"/>
              <a:t>Making</a:t>
            </a:r>
            <a:r>
              <a:rPr lang="it-IT" sz="1600" dirty="0"/>
              <a:t> </a:t>
            </a:r>
          </a:p>
          <a:p>
            <a:pPr>
              <a:lnSpc>
                <a:spcPct val="150000"/>
              </a:lnSpc>
            </a:pPr>
            <a:endParaRPr lang="it-IT" sz="1600" dirty="0"/>
          </a:p>
          <a:p>
            <a:pPr>
              <a:lnSpc>
                <a:spcPct val="150000"/>
              </a:lnSpc>
            </a:pPr>
            <a:r>
              <a:rPr lang="it-IT" sz="1600" dirty="0"/>
              <a:t>• </a:t>
            </a:r>
            <a:r>
              <a:rPr lang="it-IT" sz="1600" b="1" dirty="0"/>
              <a:t>Stampa 3D</a:t>
            </a:r>
            <a:r>
              <a:rPr lang="it-IT" sz="1600" dirty="0"/>
              <a:t>: utilizzo del software per realizzare semplici oggetti 3d e produrre i relativi file. </a:t>
            </a:r>
          </a:p>
          <a:p>
            <a:pPr>
              <a:lnSpc>
                <a:spcPct val="150000"/>
              </a:lnSpc>
            </a:pPr>
            <a:endParaRPr lang="it-IT" sz="1600" dirty="0"/>
          </a:p>
          <a:p>
            <a:pPr>
              <a:lnSpc>
                <a:spcPct val="150000"/>
              </a:lnSpc>
            </a:pPr>
            <a:r>
              <a:rPr lang="it-IT" sz="1600" dirty="0"/>
              <a:t>• </a:t>
            </a:r>
            <a:r>
              <a:rPr lang="it-IT" sz="1600" b="1" dirty="0"/>
              <a:t>Formazione per i genitori </a:t>
            </a:r>
            <a:r>
              <a:rPr lang="it-IT" sz="1600" dirty="0"/>
              <a:t>4 ore, 2 incontri serali (17-19); formazione su Scratch per diventare </a:t>
            </a:r>
            <a:r>
              <a:rPr lang="it-IT" sz="1600" dirty="0" err="1"/>
              <a:t>Mentor</a:t>
            </a:r>
            <a:r>
              <a:rPr lang="it-IT" sz="1600" dirty="0"/>
              <a:t> </a:t>
            </a:r>
            <a:r>
              <a:rPr lang="it-IT" sz="1600" dirty="0" err="1"/>
              <a:t>CoderDojo</a:t>
            </a:r>
            <a:r>
              <a:rPr lang="it-IT" sz="1600" dirty="0"/>
              <a:t>. </a:t>
            </a:r>
          </a:p>
          <a:p>
            <a:endParaRPr lang="it-IT" sz="1600" dirty="0"/>
          </a:p>
        </p:txBody>
      </p:sp>
    </p:spTree>
    <p:extLst>
      <p:ext uri="{BB962C8B-B14F-4D97-AF65-F5344CB8AC3E}">
        <p14:creationId xmlns:p14="http://schemas.microsoft.com/office/powerpoint/2010/main" val="171418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32FAD49-A82C-4CD7-BFD8-09F1B30F3E8C}"/>
              </a:ext>
            </a:extLst>
          </p:cNvPr>
          <p:cNvSpPr/>
          <p:nvPr/>
        </p:nvSpPr>
        <p:spPr>
          <a:xfrm>
            <a:off x="343407" y="5137115"/>
            <a:ext cx="5278660" cy="1077218"/>
          </a:xfrm>
          <a:prstGeom prst="rect">
            <a:avLst/>
          </a:prstGeom>
        </p:spPr>
        <p:txBody>
          <a:bodyPr wrap="square">
            <a:spAutoFit/>
          </a:bodyPr>
          <a:lstStyle/>
          <a:p>
            <a:r>
              <a:rPr lang="it-IT" sz="1600" b="1" dirty="0"/>
              <a:t>Destinatari</a:t>
            </a:r>
            <a:r>
              <a:rPr lang="it-IT" sz="1600" dirty="0"/>
              <a:t>: 15 alunni classi quinte primaria e classi seconde secondaria per un totale di 15 ore                    15 alunni classi seconde e classi terze Scuola Secondaria Cavour per un totale di 15 ore </a:t>
            </a:r>
          </a:p>
        </p:txBody>
      </p:sp>
      <p:sp>
        <p:nvSpPr>
          <p:cNvPr id="3" name="Rettangolo 2">
            <a:extLst>
              <a:ext uri="{FF2B5EF4-FFF2-40B4-BE49-F238E27FC236}">
                <a16:creationId xmlns:a16="http://schemas.microsoft.com/office/drawing/2014/main" id="{16C347E2-3696-4708-B7C8-3DDBDAB2E572}"/>
              </a:ext>
            </a:extLst>
          </p:cNvPr>
          <p:cNvSpPr/>
          <p:nvPr/>
        </p:nvSpPr>
        <p:spPr>
          <a:xfrm>
            <a:off x="333772" y="5877272"/>
            <a:ext cx="6092825" cy="830997"/>
          </a:xfrm>
          <a:prstGeom prst="rect">
            <a:avLst/>
          </a:prstGeom>
        </p:spPr>
        <p:txBody>
          <a:bodyPr>
            <a:spAutoFit/>
          </a:bodyPr>
          <a:lstStyle/>
          <a:p>
            <a:endParaRPr lang="it-IT" sz="1600" b="1" dirty="0"/>
          </a:p>
          <a:p>
            <a:endParaRPr lang="it-IT" sz="1600" b="1" dirty="0"/>
          </a:p>
          <a:p>
            <a:r>
              <a:rPr lang="it-IT" sz="1600" b="1" dirty="0"/>
              <a:t>Periodo</a:t>
            </a:r>
            <a:r>
              <a:rPr lang="it-IT" sz="1600" dirty="0"/>
              <a:t>: Dicembre 2017- Luglio 2018</a:t>
            </a:r>
          </a:p>
        </p:txBody>
      </p:sp>
      <p:sp>
        <p:nvSpPr>
          <p:cNvPr id="4" name="Onda 2 3">
            <a:extLst>
              <a:ext uri="{FF2B5EF4-FFF2-40B4-BE49-F238E27FC236}">
                <a16:creationId xmlns:a16="http://schemas.microsoft.com/office/drawing/2014/main" id="{0B41056C-9710-41B1-B391-DFECB151039C}"/>
              </a:ext>
            </a:extLst>
          </p:cNvPr>
          <p:cNvSpPr/>
          <p:nvPr/>
        </p:nvSpPr>
        <p:spPr>
          <a:xfrm>
            <a:off x="909836" y="0"/>
            <a:ext cx="2880320" cy="1268760"/>
          </a:xfrm>
          <a:prstGeom prst="doubleWave">
            <a:avLst>
              <a:gd name="adj1" fmla="val 6250"/>
              <a:gd name="adj2"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endParaRPr lang="it-IT" sz="1600" b="1" dirty="0">
              <a:solidFill>
                <a:schemeClr val="tx1"/>
              </a:solidFill>
            </a:endParaRPr>
          </a:p>
          <a:p>
            <a:pPr algn="ctr"/>
            <a:endParaRPr lang="it-IT" sz="1600" b="1" dirty="0">
              <a:solidFill>
                <a:schemeClr val="tx1"/>
              </a:solidFill>
            </a:endParaRPr>
          </a:p>
          <a:p>
            <a:pPr algn="ctr"/>
            <a:r>
              <a:rPr lang="it-IT" sz="1600" b="1" dirty="0">
                <a:solidFill>
                  <a:schemeClr val="tx1"/>
                </a:solidFill>
              </a:rPr>
              <a:t>Modulo 5</a:t>
            </a:r>
          </a:p>
          <a:p>
            <a:pPr algn="ctr"/>
            <a:r>
              <a:rPr lang="it-IT" sz="1600" b="1" dirty="0">
                <a:solidFill>
                  <a:schemeClr val="tx1"/>
                </a:solidFill>
              </a:rPr>
              <a:t> Potenziamento delle competenze di base</a:t>
            </a:r>
          </a:p>
          <a:p>
            <a:pPr algn="ctr"/>
            <a:r>
              <a:rPr lang="it-IT" sz="1600" b="1" dirty="0">
                <a:solidFill>
                  <a:schemeClr val="tx1"/>
                </a:solidFill>
              </a:rPr>
              <a:t>30 ORE</a:t>
            </a:r>
          </a:p>
          <a:p>
            <a:pPr algn="ctr"/>
            <a:r>
              <a:rPr lang="it-IT" sz="1600" b="1" dirty="0">
                <a:solidFill>
                  <a:schemeClr val="tx1"/>
                </a:solidFill>
              </a:rPr>
              <a:t> </a:t>
            </a:r>
          </a:p>
          <a:p>
            <a:pPr algn="ctr"/>
            <a:endParaRPr lang="it-IT" dirty="0"/>
          </a:p>
          <a:p>
            <a:pPr algn="ctr"/>
            <a:endParaRPr lang="it-IT" dirty="0"/>
          </a:p>
        </p:txBody>
      </p:sp>
      <p:sp>
        <p:nvSpPr>
          <p:cNvPr id="5" name="Rettangolo 4">
            <a:extLst>
              <a:ext uri="{FF2B5EF4-FFF2-40B4-BE49-F238E27FC236}">
                <a16:creationId xmlns:a16="http://schemas.microsoft.com/office/drawing/2014/main" id="{CE546877-8504-4589-AA3C-412A4B442443}"/>
              </a:ext>
            </a:extLst>
          </p:cNvPr>
          <p:cNvSpPr/>
          <p:nvPr/>
        </p:nvSpPr>
        <p:spPr>
          <a:xfrm>
            <a:off x="463234" y="1514866"/>
            <a:ext cx="4011034" cy="461665"/>
          </a:xfrm>
          <a:prstGeom prst="rect">
            <a:avLst/>
          </a:prstGeom>
        </p:spPr>
        <p:txBody>
          <a:bodyPr wrap="none">
            <a:spAutoFit/>
          </a:bodyPr>
          <a:lstStyle/>
          <a:p>
            <a:pPr algn="ctr"/>
            <a:r>
              <a:rPr lang="it-IT" b="1" dirty="0"/>
              <a:t>I Fanti ferrosi e tanto altro </a:t>
            </a:r>
          </a:p>
        </p:txBody>
      </p:sp>
      <p:pic>
        <p:nvPicPr>
          <p:cNvPr id="7" name="Immagine 6">
            <a:extLst>
              <a:ext uri="{FF2B5EF4-FFF2-40B4-BE49-F238E27FC236}">
                <a16:creationId xmlns:a16="http://schemas.microsoft.com/office/drawing/2014/main" id="{8A2AA797-5235-4CC4-BD5E-5FC26A23E908}"/>
              </a:ext>
            </a:extLst>
          </p:cNvPr>
          <p:cNvPicPr>
            <a:picLocks noChangeAspect="1"/>
          </p:cNvPicPr>
          <p:nvPr/>
        </p:nvPicPr>
        <p:blipFill>
          <a:blip r:embed="rId2"/>
          <a:stretch>
            <a:fillRect/>
          </a:stretch>
        </p:blipFill>
        <p:spPr>
          <a:xfrm>
            <a:off x="559265" y="2124255"/>
            <a:ext cx="3581462" cy="2757215"/>
          </a:xfrm>
          <a:prstGeom prst="rect">
            <a:avLst/>
          </a:prstGeom>
        </p:spPr>
      </p:pic>
      <p:sp>
        <p:nvSpPr>
          <p:cNvPr id="10" name="Rettangolo 9">
            <a:extLst>
              <a:ext uri="{FF2B5EF4-FFF2-40B4-BE49-F238E27FC236}">
                <a16:creationId xmlns:a16="http://schemas.microsoft.com/office/drawing/2014/main" id="{B92940C9-D85A-4A5A-AB7E-B6EE998C50A0}"/>
              </a:ext>
            </a:extLst>
          </p:cNvPr>
          <p:cNvSpPr/>
          <p:nvPr/>
        </p:nvSpPr>
        <p:spPr>
          <a:xfrm>
            <a:off x="5828456" y="258010"/>
            <a:ext cx="6092825" cy="6001643"/>
          </a:xfrm>
          <a:prstGeom prst="rect">
            <a:avLst/>
          </a:prstGeom>
        </p:spPr>
        <p:txBody>
          <a:bodyPr>
            <a:spAutoFit/>
          </a:bodyPr>
          <a:lstStyle/>
          <a:p>
            <a:r>
              <a:rPr lang="it-IT" sz="1600" dirty="0"/>
              <a:t>Il modulo ha una durata di 10 unità di 3 ore ciascuna. </a:t>
            </a:r>
          </a:p>
          <a:p>
            <a:endParaRPr lang="it-IT" sz="1600" dirty="0"/>
          </a:p>
          <a:p>
            <a:r>
              <a:rPr lang="it-IT" sz="1600" dirty="0"/>
              <a:t>Ogni unità prevede il lavoro in piccoli gruppi di 3 o 4 allievi (4 gruppi complessivi) e azioni comuni nel grande gruppo (15 alunni). </a:t>
            </a:r>
          </a:p>
          <a:p>
            <a:endParaRPr lang="it-IT" sz="1600" dirty="0"/>
          </a:p>
          <a:p>
            <a:r>
              <a:rPr lang="it-IT" sz="1600" dirty="0"/>
              <a:t>Nel corso di ciascuna unità si alternano momenti di apprendimento teorico e azioni pratiche con un obiettivo significativo per ciascuna unità.</a:t>
            </a:r>
          </a:p>
          <a:p>
            <a:endParaRPr lang="it-IT" sz="1600" dirty="0"/>
          </a:p>
          <a:p>
            <a:r>
              <a:rPr lang="it-IT" sz="1600" dirty="0"/>
              <a:t>  Il modulo si articola in tre azioni: 2 rivolte al biennio ponte primaria –secondaria e una rivolta al biennio terminale della scuola media. </a:t>
            </a:r>
          </a:p>
          <a:p>
            <a:endParaRPr lang="it-IT" sz="1600" dirty="0"/>
          </a:p>
          <a:p>
            <a:r>
              <a:rPr lang="it-IT" sz="1600" dirty="0"/>
              <a:t>La progettazione di dettaglio delle 10 unità di cui sono costituite le azioni (per il biennio ponte e per il biennio terminale) si realizza a partire dal curricolo sperimentato da </a:t>
            </a:r>
            <a:r>
              <a:rPr lang="it-IT" sz="1600" b="1" dirty="0"/>
              <a:t>Officina Emilia </a:t>
            </a:r>
            <a:r>
              <a:rPr lang="it-IT" sz="1600" dirty="0"/>
              <a:t>e viene messo a punto durante una fase preliminare all’avvio delle azioni con gli studenti</a:t>
            </a:r>
          </a:p>
          <a:p>
            <a:endParaRPr lang="it-IT" sz="1600" dirty="0"/>
          </a:p>
          <a:p>
            <a:r>
              <a:rPr lang="it-IT" sz="1600" dirty="0"/>
              <a:t>Molte attività fra cui:</a:t>
            </a:r>
          </a:p>
          <a:p>
            <a:r>
              <a:rPr lang="it-IT" sz="1600" dirty="0"/>
              <a:t>costruzione e programmazione di un robot</a:t>
            </a:r>
          </a:p>
          <a:p>
            <a:r>
              <a:rPr lang="it-IT" sz="1600" dirty="0"/>
              <a:t> costruzione creativa dei pezzi della scacchiera </a:t>
            </a:r>
          </a:p>
          <a:p>
            <a:r>
              <a:rPr lang="it-IT" sz="1600" dirty="0"/>
              <a:t>…</a:t>
            </a:r>
          </a:p>
        </p:txBody>
      </p:sp>
    </p:spTree>
    <p:extLst>
      <p:ext uri="{BB962C8B-B14F-4D97-AF65-F5344CB8AC3E}">
        <p14:creationId xmlns:p14="http://schemas.microsoft.com/office/powerpoint/2010/main" val="277907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669210C-C410-45CB-B5B2-67D636E4BDD6}"/>
              </a:ext>
            </a:extLst>
          </p:cNvPr>
          <p:cNvSpPr/>
          <p:nvPr/>
        </p:nvSpPr>
        <p:spPr>
          <a:xfrm>
            <a:off x="460478" y="5733256"/>
            <a:ext cx="5278660" cy="338554"/>
          </a:xfrm>
          <a:prstGeom prst="rect">
            <a:avLst/>
          </a:prstGeom>
        </p:spPr>
        <p:txBody>
          <a:bodyPr wrap="square">
            <a:spAutoFit/>
          </a:bodyPr>
          <a:lstStyle/>
          <a:p>
            <a:r>
              <a:rPr lang="it-IT" sz="1600" b="1" dirty="0"/>
              <a:t>Destinatari</a:t>
            </a:r>
            <a:r>
              <a:rPr lang="it-IT" sz="1600" dirty="0"/>
              <a:t>: 25 alunni stranieri scuola primaria </a:t>
            </a:r>
          </a:p>
        </p:txBody>
      </p:sp>
      <p:sp>
        <p:nvSpPr>
          <p:cNvPr id="3" name="Rettangolo 2">
            <a:extLst>
              <a:ext uri="{FF2B5EF4-FFF2-40B4-BE49-F238E27FC236}">
                <a16:creationId xmlns:a16="http://schemas.microsoft.com/office/drawing/2014/main" id="{CA8BE882-A817-4DD0-AAEC-D4D6EDC772FB}"/>
              </a:ext>
            </a:extLst>
          </p:cNvPr>
          <p:cNvSpPr/>
          <p:nvPr/>
        </p:nvSpPr>
        <p:spPr>
          <a:xfrm>
            <a:off x="461391" y="6165304"/>
            <a:ext cx="6092825" cy="338554"/>
          </a:xfrm>
          <a:prstGeom prst="rect">
            <a:avLst/>
          </a:prstGeom>
        </p:spPr>
        <p:txBody>
          <a:bodyPr>
            <a:spAutoFit/>
          </a:bodyPr>
          <a:lstStyle/>
          <a:p>
            <a:r>
              <a:rPr lang="it-IT" sz="1600" b="1" dirty="0"/>
              <a:t>Periodo</a:t>
            </a:r>
            <a:r>
              <a:rPr lang="it-IT" sz="1600" dirty="0"/>
              <a:t>: Marzo 2018- Maggio 2018</a:t>
            </a:r>
          </a:p>
        </p:txBody>
      </p:sp>
      <p:sp>
        <p:nvSpPr>
          <p:cNvPr id="4" name="Onda 2 3">
            <a:extLst>
              <a:ext uri="{FF2B5EF4-FFF2-40B4-BE49-F238E27FC236}">
                <a16:creationId xmlns:a16="http://schemas.microsoft.com/office/drawing/2014/main" id="{BAB5AE0B-CB7A-45F9-B7AF-E68D417AB945}"/>
              </a:ext>
            </a:extLst>
          </p:cNvPr>
          <p:cNvSpPr/>
          <p:nvPr/>
        </p:nvSpPr>
        <p:spPr>
          <a:xfrm>
            <a:off x="1363907" y="0"/>
            <a:ext cx="2613859" cy="1240907"/>
          </a:xfrm>
          <a:prstGeom prst="doubleWave">
            <a:avLst>
              <a:gd name="adj1" fmla="val 6250"/>
              <a:gd name="adj2"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endParaRPr lang="it-IT" sz="1600" b="1" dirty="0">
              <a:solidFill>
                <a:schemeClr val="tx1"/>
              </a:solidFill>
            </a:endParaRPr>
          </a:p>
          <a:p>
            <a:pPr algn="ctr"/>
            <a:r>
              <a:rPr lang="it-IT" sz="1600" b="1" dirty="0">
                <a:solidFill>
                  <a:schemeClr val="tx1"/>
                </a:solidFill>
              </a:rPr>
              <a:t>Modulo 6</a:t>
            </a:r>
          </a:p>
          <a:p>
            <a:pPr algn="ctr"/>
            <a:r>
              <a:rPr lang="it-IT" sz="1600" b="1" dirty="0">
                <a:solidFill>
                  <a:schemeClr val="tx1"/>
                </a:solidFill>
              </a:rPr>
              <a:t> Potenziamento delle competenze di base </a:t>
            </a:r>
          </a:p>
          <a:p>
            <a:pPr algn="ctr"/>
            <a:r>
              <a:rPr lang="it-IT" sz="1600" b="1" dirty="0">
                <a:solidFill>
                  <a:schemeClr val="tx1"/>
                </a:solidFill>
              </a:rPr>
              <a:t>30 ORE</a:t>
            </a:r>
          </a:p>
          <a:p>
            <a:pPr algn="ctr"/>
            <a:r>
              <a:rPr lang="it-IT" sz="1600" b="1" dirty="0">
                <a:solidFill>
                  <a:schemeClr val="tx1"/>
                </a:solidFill>
              </a:rPr>
              <a:t> </a:t>
            </a:r>
          </a:p>
          <a:p>
            <a:pPr algn="ctr"/>
            <a:endParaRPr lang="it-IT" dirty="0"/>
          </a:p>
          <a:p>
            <a:pPr algn="ctr"/>
            <a:endParaRPr lang="it-IT" dirty="0"/>
          </a:p>
        </p:txBody>
      </p:sp>
      <p:sp>
        <p:nvSpPr>
          <p:cNvPr id="5" name="Rettangolo 4">
            <a:extLst>
              <a:ext uri="{FF2B5EF4-FFF2-40B4-BE49-F238E27FC236}">
                <a16:creationId xmlns:a16="http://schemas.microsoft.com/office/drawing/2014/main" id="{A5828EC6-9C4E-4BE6-85B1-E7D931E9CA48}"/>
              </a:ext>
            </a:extLst>
          </p:cNvPr>
          <p:cNvSpPr/>
          <p:nvPr/>
        </p:nvSpPr>
        <p:spPr>
          <a:xfrm>
            <a:off x="1850740" y="1477884"/>
            <a:ext cx="1640194" cy="461665"/>
          </a:xfrm>
          <a:prstGeom prst="rect">
            <a:avLst/>
          </a:prstGeom>
        </p:spPr>
        <p:txBody>
          <a:bodyPr wrap="none">
            <a:spAutoFit/>
          </a:bodyPr>
          <a:lstStyle/>
          <a:p>
            <a:pPr algn="ctr"/>
            <a:r>
              <a:rPr lang="it-IT" b="1" dirty="0"/>
              <a:t> ITA PLUS! </a:t>
            </a:r>
          </a:p>
        </p:txBody>
      </p:sp>
      <p:pic>
        <p:nvPicPr>
          <p:cNvPr id="7" name="Immagine 6">
            <a:extLst>
              <a:ext uri="{FF2B5EF4-FFF2-40B4-BE49-F238E27FC236}">
                <a16:creationId xmlns:a16="http://schemas.microsoft.com/office/drawing/2014/main" id="{F1330B14-575C-4A6B-97F5-E6F67D38CAAF}"/>
              </a:ext>
            </a:extLst>
          </p:cNvPr>
          <p:cNvPicPr>
            <a:picLocks noChangeAspect="1"/>
          </p:cNvPicPr>
          <p:nvPr/>
        </p:nvPicPr>
        <p:blipFill>
          <a:blip r:embed="rId2"/>
          <a:stretch>
            <a:fillRect/>
          </a:stretch>
        </p:blipFill>
        <p:spPr>
          <a:xfrm>
            <a:off x="480879" y="2539064"/>
            <a:ext cx="4644752" cy="2495550"/>
          </a:xfrm>
          <a:prstGeom prst="rect">
            <a:avLst/>
          </a:prstGeom>
          <a:solidFill>
            <a:schemeClr val="bg1"/>
          </a:solidFill>
        </p:spPr>
      </p:pic>
      <p:sp>
        <p:nvSpPr>
          <p:cNvPr id="8" name="Rettangolo 7">
            <a:extLst>
              <a:ext uri="{FF2B5EF4-FFF2-40B4-BE49-F238E27FC236}">
                <a16:creationId xmlns:a16="http://schemas.microsoft.com/office/drawing/2014/main" id="{D80D19CF-D039-4DF2-AA61-E77A6FB4A520}"/>
              </a:ext>
            </a:extLst>
          </p:cNvPr>
          <p:cNvSpPr/>
          <p:nvPr/>
        </p:nvSpPr>
        <p:spPr>
          <a:xfrm>
            <a:off x="5828456" y="258010"/>
            <a:ext cx="6092825" cy="6494085"/>
          </a:xfrm>
          <a:prstGeom prst="rect">
            <a:avLst/>
          </a:prstGeom>
        </p:spPr>
        <p:txBody>
          <a:bodyPr>
            <a:spAutoFit/>
          </a:bodyPr>
          <a:lstStyle/>
          <a:p>
            <a:r>
              <a:rPr lang="it-IT" sz="1600" dirty="0"/>
              <a:t>Il modulo prevede diversi step:</a:t>
            </a:r>
          </a:p>
          <a:p>
            <a:endParaRPr lang="it-IT" sz="1600" dirty="0"/>
          </a:p>
          <a:p>
            <a:r>
              <a:rPr lang="it-IT" sz="1600" dirty="0"/>
              <a:t> 1^ Step: somministrazione di Task per la valutazione del</a:t>
            </a:r>
            <a:r>
              <a:rPr lang="it-IT" sz="1600" b="1" dirty="0"/>
              <a:t>l’interlingua </a:t>
            </a:r>
            <a:r>
              <a:rPr lang="it-IT" sz="1600" dirty="0"/>
              <a:t>per un totale di 7 ore. La somministrazione sarà effettuata all’interno dell’orario curricolare. </a:t>
            </a:r>
          </a:p>
          <a:p>
            <a:endParaRPr lang="it-IT" sz="1600" dirty="0"/>
          </a:p>
          <a:p>
            <a:r>
              <a:rPr lang="it-IT" sz="1600" dirty="0"/>
              <a:t>2^ step in cui i ragazzi saranno divisi per livello a partire dalla rilevazione delle competenze linguistiche e dello stadio di interlingua. </a:t>
            </a:r>
          </a:p>
          <a:p>
            <a:endParaRPr lang="it-IT" sz="1600" dirty="0"/>
          </a:p>
          <a:p>
            <a:r>
              <a:rPr lang="it-IT" sz="1600" dirty="0"/>
              <a:t>Si possono ipotizzare 4 tipologie di intervento che verranno selezionate dopo la valutazione:</a:t>
            </a:r>
          </a:p>
          <a:p>
            <a:r>
              <a:rPr lang="it-IT" sz="1600" dirty="0"/>
              <a:t> a) livello zero alfabetizzazione primaria in L2, attenzione rivolta alla lingua d’uso nella sua forma orale;</a:t>
            </a:r>
          </a:p>
          <a:p>
            <a:r>
              <a:rPr lang="it-IT" sz="1600" dirty="0"/>
              <a:t> b) livello uno alfabetizzazione primaria in L2: attenzione rivolta alle prime strutture formali, anche nella lingua scritta;  c) livello due attenzione rivolta tanto alla forma orale che alla forma scritta, con particolare riferimento alla comprensione e alla produzione di testi; </a:t>
            </a:r>
          </a:p>
          <a:p>
            <a:r>
              <a:rPr lang="it-IT" sz="1600" dirty="0"/>
              <a:t>d) livello tre percorso di approfondimento con particolare riferimento alla lingua “per lo studio” e alla riflessione metalinguistica.</a:t>
            </a:r>
          </a:p>
          <a:p>
            <a:endParaRPr lang="it-IT" sz="1600" dirty="0"/>
          </a:p>
          <a:p>
            <a:r>
              <a:rPr lang="it-IT" sz="1600" dirty="0"/>
              <a:t>  3^ Step : </a:t>
            </a:r>
            <a:r>
              <a:rPr lang="it-IT" sz="1600" b="1" dirty="0"/>
              <a:t>laboratori linguistici </a:t>
            </a:r>
            <a:r>
              <a:rPr lang="it-IT" sz="1600" dirty="0"/>
              <a:t>condotti da mediatori/facilitatori reperiti da reperire tra personale esperto</a:t>
            </a:r>
          </a:p>
        </p:txBody>
      </p:sp>
    </p:spTree>
    <p:extLst>
      <p:ext uri="{BB962C8B-B14F-4D97-AF65-F5344CB8AC3E}">
        <p14:creationId xmlns:p14="http://schemas.microsoft.com/office/powerpoint/2010/main" val="3292841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98246FA-5ABB-4A96-B48E-39D4EB8842F4}"/>
              </a:ext>
            </a:extLst>
          </p:cNvPr>
          <p:cNvSpPr/>
          <p:nvPr/>
        </p:nvSpPr>
        <p:spPr>
          <a:xfrm>
            <a:off x="417407" y="5663968"/>
            <a:ext cx="5278660" cy="584775"/>
          </a:xfrm>
          <a:prstGeom prst="rect">
            <a:avLst/>
          </a:prstGeom>
        </p:spPr>
        <p:txBody>
          <a:bodyPr wrap="square">
            <a:spAutoFit/>
          </a:bodyPr>
          <a:lstStyle/>
          <a:p>
            <a:r>
              <a:rPr lang="it-IT" sz="1600" b="1" dirty="0"/>
              <a:t>Destinatari</a:t>
            </a:r>
            <a:r>
              <a:rPr lang="it-IT" sz="1600" dirty="0"/>
              <a:t>: 25 alunni classi terze scuola secondaria Cavour</a:t>
            </a:r>
          </a:p>
        </p:txBody>
      </p:sp>
      <p:sp>
        <p:nvSpPr>
          <p:cNvPr id="3" name="Rettangolo 2">
            <a:extLst>
              <a:ext uri="{FF2B5EF4-FFF2-40B4-BE49-F238E27FC236}">
                <a16:creationId xmlns:a16="http://schemas.microsoft.com/office/drawing/2014/main" id="{18188003-E687-4B39-871D-A59D7704907A}"/>
              </a:ext>
            </a:extLst>
          </p:cNvPr>
          <p:cNvSpPr/>
          <p:nvPr/>
        </p:nvSpPr>
        <p:spPr>
          <a:xfrm>
            <a:off x="398597" y="6248743"/>
            <a:ext cx="6092825" cy="338554"/>
          </a:xfrm>
          <a:prstGeom prst="rect">
            <a:avLst/>
          </a:prstGeom>
        </p:spPr>
        <p:txBody>
          <a:bodyPr>
            <a:spAutoFit/>
          </a:bodyPr>
          <a:lstStyle/>
          <a:p>
            <a:r>
              <a:rPr lang="it-IT" sz="1600" b="1" dirty="0"/>
              <a:t>Periodo</a:t>
            </a:r>
            <a:r>
              <a:rPr lang="it-IT" sz="1600" dirty="0"/>
              <a:t>: Marzo 2018- Giugno 2018</a:t>
            </a:r>
          </a:p>
        </p:txBody>
      </p:sp>
      <p:sp>
        <p:nvSpPr>
          <p:cNvPr id="4" name="Onda 2 3">
            <a:extLst>
              <a:ext uri="{FF2B5EF4-FFF2-40B4-BE49-F238E27FC236}">
                <a16:creationId xmlns:a16="http://schemas.microsoft.com/office/drawing/2014/main" id="{8DEDECF5-9A12-4B03-9D2A-A173F6B8EC75}"/>
              </a:ext>
            </a:extLst>
          </p:cNvPr>
          <p:cNvSpPr/>
          <p:nvPr/>
        </p:nvSpPr>
        <p:spPr>
          <a:xfrm>
            <a:off x="1413892" y="116632"/>
            <a:ext cx="2880320" cy="1321404"/>
          </a:xfrm>
          <a:prstGeom prst="doubleWave">
            <a:avLst>
              <a:gd name="adj1" fmla="val 6250"/>
              <a:gd name="adj2"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endParaRPr lang="it-IT" sz="1600" b="1" dirty="0">
              <a:solidFill>
                <a:schemeClr val="tx1"/>
              </a:solidFill>
            </a:endParaRPr>
          </a:p>
          <a:p>
            <a:pPr algn="ctr"/>
            <a:r>
              <a:rPr lang="it-IT" sz="1600" b="1" dirty="0">
                <a:solidFill>
                  <a:schemeClr val="tx1"/>
                </a:solidFill>
              </a:rPr>
              <a:t>Modulo 7</a:t>
            </a:r>
          </a:p>
          <a:p>
            <a:pPr algn="ctr"/>
            <a:r>
              <a:rPr lang="it-IT" sz="1600" b="1" dirty="0">
                <a:solidFill>
                  <a:schemeClr val="tx1"/>
                </a:solidFill>
              </a:rPr>
              <a:t> Educazione motoria; sport; gioco didattico</a:t>
            </a:r>
          </a:p>
          <a:p>
            <a:pPr algn="ctr"/>
            <a:r>
              <a:rPr lang="it-IT" sz="1600" b="1" dirty="0">
                <a:solidFill>
                  <a:schemeClr val="tx1"/>
                </a:solidFill>
              </a:rPr>
              <a:t>30 ORE</a:t>
            </a:r>
          </a:p>
          <a:p>
            <a:pPr algn="ctr"/>
            <a:endParaRPr lang="it-IT" sz="1600" b="1" dirty="0">
              <a:solidFill>
                <a:schemeClr val="tx1"/>
              </a:solidFill>
            </a:endParaRPr>
          </a:p>
          <a:p>
            <a:pPr algn="ctr"/>
            <a:endParaRPr lang="it-IT" dirty="0"/>
          </a:p>
          <a:p>
            <a:pPr algn="ctr"/>
            <a:endParaRPr lang="it-IT" dirty="0"/>
          </a:p>
        </p:txBody>
      </p:sp>
      <p:sp>
        <p:nvSpPr>
          <p:cNvPr id="5" name="Rettangolo 4">
            <a:extLst>
              <a:ext uri="{FF2B5EF4-FFF2-40B4-BE49-F238E27FC236}">
                <a16:creationId xmlns:a16="http://schemas.microsoft.com/office/drawing/2014/main" id="{9CEA45E8-0B17-42FF-A8F0-03769C7DA980}"/>
              </a:ext>
            </a:extLst>
          </p:cNvPr>
          <p:cNvSpPr/>
          <p:nvPr/>
        </p:nvSpPr>
        <p:spPr>
          <a:xfrm>
            <a:off x="390516" y="1682083"/>
            <a:ext cx="5625258" cy="830997"/>
          </a:xfrm>
          <a:prstGeom prst="rect">
            <a:avLst/>
          </a:prstGeom>
        </p:spPr>
        <p:txBody>
          <a:bodyPr wrap="none">
            <a:spAutoFit/>
          </a:bodyPr>
          <a:lstStyle/>
          <a:p>
            <a:pPr algn="ctr"/>
            <a:r>
              <a:rPr lang="en-US" b="1" dirty="0"/>
              <a:t>SPORT SULLA SABBIA: BEACH VOLLEY,</a:t>
            </a:r>
          </a:p>
          <a:p>
            <a:pPr algn="ctr"/>
            <a:r>
              <a:rPr lang="en-US" b="1" dirty="0"/>
              <a:t> BEACH HANDBALL, BEACH TENNIS</a:t>
            </a:r>
            <a:r>
              <a:rPr lang="it-IT" b="1" dirty="0"/>
              <a:t> </a:t>
            </a:r>
          </a:p>
        </p:txBody>
      </p:sp>
      <p:pic>
        <p:nvPicPr>
          <p:cNvPr id="7" name="Immagine 6">
            <a:extLst>
              <a:ext uri="{FF2B5EF4-FFF2-40B4-BE49-F238E27FC236}">
                <a16:creationId xmlns:a16="http://schemas.microsoft.com/office/drawing/2014/main" id="{FDED0BB3-1D3E-4146-B11A-B07D7B430891}"/>
              </a:ext>
            </a:extLst>
          </p:cNvPr>
          <p:cNvPicPr>
            <a:picLocks noChangeAspect="1"/>
          </p:cNvPicPr>
          <p:nvPr/>
        </p:nvPicPr>
        <p:blipFill>
          <a:blip r:embed="rId2"/>
          <a:stretch>
            <a:fillRect/>
          </a:stretch>
        </p:blipFill>
        <p:spPr>
          <a:xfrm>
            <a:off x="1203467" y="2558246"/>
            <a:ext cx="3706540" cy="2853507"/>
          </a:xfrm>
          <a:prstGeom prst="rect">
            <a:avLst/>
          </a:prstGeom>
        </p:spPr>
      </p:pic>
      <p:sp>
        <p:nvSpPr>
          <p:cNvPr id="8" name="Rettangolo 7">
            <a:extLst>
              <a:ext uri="{FF2B5EF4-FFF2-40B4-BE49-F238E27FC236}">
                <a16:creationId xmlns:a16="http://schemas.microsoft.com/office/drawing/2014/main" id="{1A15342C-2D19-4B07-9167-56005D294BE4}"/>
              </a:ext>
            </a:extLst>
          </p:cNvPr>
          <p:cNvSpPr/>
          <p:nvPr/>
        </p:nvSpPr>
        <p:spPr>
          <a:xfrm>
            <a:off x="6491422" y="258010"/>
            <a:ext cx="5429859" cy="6324167"/>
          </a:xfrm>
          <a:prstGeom prst="rect">
            <a:avLst/>
          </a:prstGeom>
        </p:spPr>
        <p:txBody>
          <a:bodyPr wrap="square">
            <a:spAutoFit/>
          </a:bodyPr>
          <a:lstStyle/>
          <a:p>
            <a:pPr>
              <a:lnSpc>
                <a:spcPct val="150000"/>
              </a:lnSpc>
            </a:pPr>
            <a:r>
              <a:rPr lang="it-IT" sz="1600" dirty="0"/>
              <a:t>Il modulo sarà così composto:</a:t>
            </a:r>
          </a:p>
          <a:p>
            <a:pPr>
              <a:lnSpc>
                <a:spcPct val="150000"/>
              </a:lnSpc>
            </a:pPr>
            <a:endParaRPr lang="it-IT" sz="1600" dirty="0"/>
          </a:p>
          <a:p>
            <a:pPr>
              <a:lnSpc>
                <a:spcPct val="150000"/>
              </a:lnSpc>
            </a:pPr>
            <a:r>
              <a:rPr lang="it-IT" sz="1600" dirty="0"/>
              <a:t> • Prima fase (8 ore): • preparazione atletica, tecnica, tattica del </a:t>
            </a:r>
            <a:r>
              <a:rPr lang="it-IT" sz="1600" b="1" dirty="0"/>
              <a:t>beach volley</a:t>
            </a:r>
            <a:r>
              <a:rPr lang="it-IT" sz="1600" dirty="0"/>
              <a:t>. Regole di gioco e preparazione alla manifestazione finale.</a:t>
            </a:r>
          </a:p>
          <a:p>
            <a:pPr>
              <a:lnSpc>
                <a:spcPct val="150000"/>
              </a:lnSpc>
            </a:pPr>
            <a:endParaRPr lang="it-IT" sz="1600" dirty="0"/>
          </a:p>
          <a:p>
            <a:pPr>
              <a:lnSpc>
                <a:spcPct val="150000"/>
              </a:lnSpc>
            </a:pPr>
            <a:r>
              <a:rPr lang="it-IT" sz="1600" dirty="0"/>
              <a:t> • Seconda fase (8 ore): • preparazione atletica, tecnica, tattica del </a:t>
            </a:r>
            <a:r>
              <a:rPr lang="it-IT" sz="1600" b="1" dirty="0"/>
              <a:t>beach </a:t>
            </a:r>
            <a:r>
              <a:rPr lang="it-IT" sz="1600" b="1" dirty="0" err="1"/>
              <a:t>handball</a:t>
            </a:r>
            <a:r>
              <a:rPr lang="it-IT" sz="1600" dirty="0"/>
              <a:t>. Regole di gioco e preparazione alla manifestazione finale. </a:t>
            </a:r>
          </a:p>
          <a:p>
            <a:pPr>
              <a:lnSpc>
                <a:spcPct val="150000"/>
              </a:lnSpc>
            </a:pPr>
            <a:endParaRPr lang="it-IT" sz="1600" dirty="0"/>
          </a:p>
          <a:p>
            <a:pPr>
              <a:lnSpc>
                <a:spcPct val="150000"/>
              </a:lnSpc>
            </a:pPr>
            <a:r>
              <a:rPr lang="it-IT" sz="1600" dirty="0"/>
              <a:t>• Terza fase (8 ore): • preparazione atletica, tecnica, tattica del </a:t>
            </a:r>
            <a:r>
              <a:rPr lang="it-IT" sz="1600" b="1" dirty="0"/>
              <a:t>beach tennis</a:t>
            </a:r>
            <a:r>
              <a:rPr lang="it-IT" sz="1600" dirty="0"/>
              <a:t>. Regole di gioco e preparazione alla manifestazione finale.</a:t>
            </a:r>
          </a:p>
          <a:p>
            <a:pPr>
              <a:lnSpc>
                <a:spcPct val="150000"/>
              </a:lnSpc>
            </a:pPr>
            <a:endParaRPr lang="it-IT" sz="1600" dirty="0"/>
          </a:p>
          <a:p>
            <a:pPr>
              <a:lnSpc>
                <a:spcPct val="150000"/>
              </a:lnSpc>
            </a:pPr>
            <a:r>
              <a:rPr lang="it-IT" sz="1600" dirty="0"/>
              <a:t> • Quarta fase (6 ore): </a:t>
            </a:r>
            <a:r>
              <a:rPr lang="it-IT" sz="1600" b="1" dirty="0"/>
              <a:t>Evento conclusivo </a:t>
            </a:r>
            <a:r>
              <a:rPr lang="it-IT" sz="1600" dirty="0"/>
              <a:t>in una location da definire; la manifestazione prevede tornei dei tre sport praticati. </a:t>
            </a:r>
          </a:p>
        </p:txBody>
      </p:sp>
    </p:spTree>
    <p:extLst>
      <p:ext uri="{BB962C8B-B14F-4D97-AF65-F5344CB8AC3E}">
        <p14:creationId xmlns:p14="http://schemas.microsoft.com/office/powerpoint/2010/main" val="3221455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esentazione della classe aperta ai genitori">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extLst>
    <a:ext uri="{05A4C25C-085E-4340-85A3-A5531E510DB2}">
      <thm15:themeFamily xmlns:thm15="http://schemas.microsoft.com/office/thememl/2012/main" name="Office_15976411_TF03460507.potx" id="{9F4671D6-A35F-49A8-A62C-388F1F40B3CD}" vid="{4B33653D-8FF2-4B8C-A751-F2520D5571D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della classe aperta ai genitori</Template>
  <TotalTime>120</TotalTime>
  <Words>1232</Words>
  <Application>Microsoft Office PowerPoint</Application>
  <PresentationFormat>Personalizzato</PresentationFormat>
  <Paragraphs>148</Paragraphs>
  <Slides>8</Slides>
  <Notes>1</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8</vt:i4>
      </vt:variant>
    </vt:vector>
  </HeadingPairs>
  <TitlesOfParts>
    <vt:vector size="11" baseType="lpstr">
      <vt:lpstr>Arial</vt:lpstr>
      <vt:lpstr>Century Gothic</vt:lpstr>
      <vt:lpstr>Presentazione della classe aperta ai genitori</vt:lpstr>
      <vt:lpstr>Orienting my future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Orienting my future</dc:title>
  <dc:creator>tizzym68@gmail.com</dc:creator>
  <cp:lastModifiedBy>tizzym68@gmail.com</cp:lastModifiedBy>
  <cp:revision>15</cp:revision>
  <dcterms:created xsi:type="dcterms:W3CDTF">2018-02-18T22:26:22Z</dcterms:created>
  <dcterms:modified xsi:type="dcterms:W3CDTF">2018-02-27T17:18:58Z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74062800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