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12188825" cy="6858000"/>
  <p:notesSz cx="6858000" cy="9144000"/>
  <p:defaultTextStyle>
    <a:defPPr rtl="0">
      <a:defRPr lang="it-it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E9EB"/>
    <a:srgbClr val="D1EBEA"/>
    <a:srgbClr val="E6E6E6"/>
    <a:srgbClr val="CAA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182" autoAdjust="0"/>
  </p:normalViewPr>
  <p:slideViewPr>
    <p:cSldViewPr showGuides="1">
      <p:cViewPr>
        <p:scale>
          <a:sx n="66" d="100"/>
          <a:sy n="66" d="100"/>
        </p:scale>
        <p:origin x="900" y="210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0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80495B-AD93-47A2-9136-362C70DC2B6A}" type="datetime1">
              <a:rPr lang="it-IT" smtClean="0">
                <a:solidFill>
                  <a:schemeClr val="tx2"/>
                </a:solidFill>
              </a:rPr>
              <a:t>09/09/2018</a:t>
            </a:fld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it-IT" smtClean="0">
                <a:solidFill>
                  <a:schemeClr val="tx2"/>
                </a:solidFill>
              </a:rPr>
              <a:t>‹N›</a:t>
            </a:fld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894FC50-7CD9-4D30-81C7-57A5B1245385}" type="datetime1">
              <a:rPr lang="it-IT" smtClean="0"/>
              <a:pPr/>
              <a:t>09/09/2018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ttangolo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it-IT" noProof="0" dirty="0"/>
            </a:p>
          </p:txBody>
        </p:sp>
        <p:grpSp>
          <p:nvGrpSpPr>
            <p:cNvPr id="12" name="Gruppo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Immagine 8" descr="Pila di libri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ttangolo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it-IT" noProof="0" dirty="0"/>
              </a:p>
            </p:txBody>
          </p:sp>
        </p:grp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BF3510-D61F-421F-8910-9235B5631904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619D06-56C3-422B-9066-598BDD25A582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5FA794-ECF3-4A88-AA5E-3EB13ABD719B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91C5AD9-787D-40FA-8A4D-16A055B9AF81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F9A309-531E-412A-ADAB-BC5D9D6CD015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A60BA0E-20D0-4E7C-B286-26C960A6788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ttangolo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it-IT" noProof="0" dirty="0"/>
            </a:p>
          </p:txBody>
        </p:sp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ttangolo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b="0" noProof="0" dirty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Immagine 4" descr="Pila di libr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itolo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8" name="Sottotitolo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4059A05-B9DC-47DC-A376-AB66C49AC72B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  <a:p>
            <a:pPr lvl="8" rtl="0"/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BA52A2-3604-4775-A7B9-E8B0228CD9DC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0CBBB7-0F5A-48B9-895E-ECE2AED3F80F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C8B608-C353-46DD-8D24-1C7B25068CA5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CB5C36-4DD0-4321-8086-E9159A3F24B0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58253A-E995-4F31-A6C7-8A3EB7EF2E2E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B469BC-7A50-4E83-9495-E0FFBD6FA85A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ttangolo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it-IT" noProof="0" dirty="0"/>
            </a:p>
          </p:txBody>
        </p:sp>
        <p:sp>
          <p:nvSpPr>
            <p:cNvPr id="8" name="Rettangolo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it-IT" u="sng" noProof="0" dirty="0"/>
            </a:p>
          </p:txBody>
        </p: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98ACD5BE-3A92-4E94-8484-977D094C6B0C}" type="datetime1">
              <a:rPr lang="it-IT" noProof="0" smtClean="0"/>
              <a:t>09/09/2018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it-IT" dirty="0">
                <a:solidFill>
                  <a:schemeClr val="tx1"/>
                </a:solidFill>
              </a:rPr>
              <a:t>Potenziamo il futuro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rtlCol="0"/>
          <a:lstStyle/>
          <a:p>
            <a:pPr rtl="0"/>
            <a:r>
              <a:rPr lang="it-IT" dirty="0"/>
              <a:t>Istituto Comprensivo 1 Modena</a:t>
            </a:r>
            <a:br>
              <a:rPr lang="it-IT" dirty="0"/>
            </a:b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EDBF95D-ECE2-4CBA-A975-96682DBAC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63173" cy="6858000"/>
          </a:xfrm>
          <a:prstGeom prst="rect">
            <a:avLst/>
          </a:prstGeom>
          <a:solidFill>
            <a:srgbClr val="D1EBEA"/>
          </a:solidFill>
        </p:spPr>
      </p:pic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98246FA-5ABB-4A96-B48E-39D4EB8842F4}"/>
              </a:ext>
            </a:extLst>
          </p:cNvPr>
          <p:cNvSpPr/>
          <p:nvPr/>
        </p:nvSpPr>
        <p:spPr>
          <a:xfrm>
            <a:off x="417407" y="5663968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/>
              <a:t>Destinatari</a:t>
            </a:r>
            <a:r>
              <a:rPr lang="it-IT" sz="1600" dirty="0" err="1"/>
              <a:t>alunni</a:t>
            </a:r>
            <a:r>
              <a:rPr lang="it-IT" sz="1600" dirty="0"/>
              <a:t> classi quinte scuola primaria MAX 20 alunni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8188003-E687-4B39-871D-A59D7704907A}"/>
              </a:ext>
            </a:extLst>
          </p:cNvPr>
          <p:cNvSpPr/>
          <p:nvPr/>
        </p:nvSpPr>
        <p:spPr>
          <a:xfrm>
            <a:off x="398597" y="6248743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2018- Dicembre 2018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8DEDECF5-9A12-4B03-9D2A-A173F6B8EC75}"/>
              </a:ext>
            </a:extLst>
          </p:cNvPr>
          <p:cNvSpPr/>
          <p:nvPr/>
        </p:nvSpPr>
        <p:spPr>
          <a:xfrm>
            <a:off x="1413892" y="116632"/>
            <a:ext cx="2880320" cy="1321404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9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Competenze di base: lingua inglese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CEA45E8-0B17-42FF-A8F0-03769C7DA980}"/>
              </a:ext>
            </a:extLst>
          </p:cNvPr>
          <p:cNvSpPr/>
          <p:nvPr/>
        </p:nvSpPr>
        <p:spPr>
          <a:xfrm>
            <a:off x="217391" y="1682083"/>
            <a:ext cx="5971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MOTIVATING STUDENTS: PRIMARY SKILLS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A15342C-2D19-4B07-9167-56005D294BE4}"/>
              </a:ext>
            </a:extLst>
          </p:cNvPr>
          <p:cNvSpPr/>
          <p:nvPr/>
        </p:nvSpPr>
        <p:spPr>
          <a:xfrm>
            <a:off x="6491422" y="258010"/>
            <a:ext cx="5429859" cy="5868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400" dirty="0"/>
              <a:t>La progettazione dei moduli di lingua Inglese avrà come sbocco finale l'acquisizione della </a:t>
            </a:r>
            <a:r>
              <a:rPr lang="it-IT" sz="1400" b="1" dirty="0"/>
              <a:t>certificazione linguistica MOVERS </a:t>
            </a:r>
            <a:r>
              <a:rPr lang="it-IT" sz="1400" dirty="0"/>
              <a:t>noto anche come Young </a:t>
            </a:r>
            <a:r>
              <a:rPr lang="it-IT" sz="1400" dirty="0" err="1"/>
              <a:t>Learners</a:t>
            </a:r>
            <a:r>
              <a:rPr lang="it-IT" sz="1400" dirty="0"/>
              <a:t> English. È un ottimo modo per aiutare i più piccoli a sviluppare le proprie competenze linguistiche e compiere ulteriori progressi nella conoscenza della lingua inglese. </a:t>
            </a:r>
          </a:p>
          <a:p>
            <a:pPr>
              <a:lnSpc>
                <a:spcPct val="150000"/>
              </a:lnSpc>
            </a:pPr>
            <a:endParaRPr lang="it-IT" sz="1400" dirty="0"/>
          </a:p>
          <a:p>
            <a:pPr>
              <a:lnSpc>
                <a:spcPct val="150000"/>
              </a:lnSpc>
            </a:pPr>
            <a:r>
              <a:rPr lang="it-IT" sz="1400" dirty="0"/>
              <a:t>Le attività, condotte da docente madrelingua, si articolano in diversi moduli utilizzo della metodologia del CLIL che si basa su un lavoro per competenze e mira a porre in relazione gli studenti e far usare loro la lingua orale nell’interazione significativa in cui molto spazio viene lasciato allo </a:t>
            </a:r>
            <a:r>
              <a:rPr lang="it-IT" sz="1400" dirty="0" err="1"/>
              <a:t>speaking</a:t>
            </a:r>
            <a:r>
              <a:rPr lang="it-IT" sz="1400" dirty="0"/>
              <a:t> tra studenti. Utilizzo della metodologia dello </a:t>
            </a:r>
            <a:r>
              <a:rPr lang="it-IT" sz="1400" dirty="0" err="1"/>
              <a:t>storytelling</a:t>
            </a:r>
            <a:r>
              <a:rPr lang="it-IT" sz="1400" dirty="0"/>
              <a:t> come stimolazione della lettura di testi usando le favole in Inglese. Produzione di testi scritti coerenti e significativi, tale obiettivo viene perseguito in diversi modi attraverso una didattica innovativa :CLIL, attraverso l’uso delle ICT,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8A4D4CB-82D7-487E-9FE3-0ACD4A2D5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859" y="2250163"/>
            <a:ext cx="3994572" cy="307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33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a 2 3">
            <a:extLst>
              <a:ext uri="{FF2B5EF4-FFF2-40B4-BE49-F238E27FC236}">
                <a16:creationId xmlns:a16="http://schemas.microsoft.com/office/drawing/2014/main" id="{5F008FDB-BBA7-4FD4-9376-A8DE3072208D}"/>
              </a:ext>
            </a:extLst>
          </p:cNvPr>
          <p:cNvSpPr/>
          <p:nvPr/>
        </p:nvSpPr>
        <p:spPr>
          <a:xfrm>
            <a:off x="909836" y="0"/>
            <a:ext cx="2880320" cy="1338130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1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Competenze di base: geometria-arte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1FBCBD3-A244-4EE3-9659-1CC9BD770666}"/>
              </a:ext>
            </a:extLst>
          </p:cNvPr>
          <p:cNvSpPr/>
          <p:nvPr/>
        </p:nvSpPr>
        <p:spPr>
          <a:xfrm>
            <a:off x="263081" y="1482059"/>
            <a:ext cx="46085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“LA GEOMETRIA SI VESTE AD ARTE” 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746AB93-154B-4810-B6A6-48237594E18D}"/>
              </a:ext>
            </a:extLst>
          </p:cNvPr>
          <p:cNvSpPr/>
          <p:nvPr/>
        </p:nvSpPr>
        <p:spPr>
          <a:xfrm>
            <a:off x="524408" y="5326451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alunni classi quarte e quinte della scuola primaria (MAX 25)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2D1D78D-8ACF-4A38-9AB4-F51C4996AE81}"/>
              </a:ext>
            </a:extLst>
          </p:cNvPr>
          <p:cNvSpPr/>
          <p:nvPr/>
        </p:nvSpPr>
        <p:spPr>
          <a:xfrm>
            <a:off x="437017" y="6055242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Aprile 2018- Giugno 2018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35A0559-467F-4CFD-9AD4-E5842C6BE344}"/>
              </a:ext>
            </a:extLst>
          </p:cNvPr>
          <p:cNvSpPr/>
          <p:nvPr/>
        </p:nvSpPr>
        <p:spPr>
          <a:xfrm>
            <a:off x="5828456" y="258010"/>
            <a:ext cx="6092825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/>
              <a:t>L'attività laboratoriale proposta ha lo scopo di far scoprire ai bambini alcuni concetti basilari della geometria attraverso la manipolazione di figure e di mostrare come essa sia presente in molti aspetti della nostra vita e persino nel mondo così astratto dell’Arte.</a:t>
            </a:r>
          </a:p>
          <a:p>
            <a:endParaRPr lang="it-IT" sz="1600" dirty="0"/>
          </a:p>
          <a:p>
            <a:r>
              <a:rPr lang="it-IT" sz="1600" b="1" dirty="0"/>
              <a:t>1^step  </a:t>
            </a:r>
            <a:r>
              <a:rPr lang="it-IT" sz="1600" dirty="0"/>
              <a:t>Analisi dei mosaici presenti in alcuni monumenti della Spagna, dell’Italia, …per visualizzare le regolarità geometriche nascoste, scoprirne le caratteristiche fondamentali, le proprietà delle figure e la dinamicità delle stesse.</a:t>
            </a:r>
          </a:p>
          <a:p>
            <a:r>
              <a:rPr lang="it-IT" sz="1600" dirty="0"/>
              <a:t>  </a:t>
            </a:r>
            <a:r>
              <a:rPr lang="it-IT" sz="1600" b="1" dirty="0"/>
              <a:t>2^step </a:t>
            </a:r>
            <a:r>
              <a:rPr lang="it-IT" sz="1600" dirty="0"/>
              <a:t>Conoscenza degli artisti che si sono ispirati ai mosaici di cui sopra (Escher , </a:t>
            </a:r>
            <a:r>
              <a:rPr lang="it-IT" sz="1600" dirty="0" err="1"/>
              <a:t>Penrose</a:t>
            </a:r>
            <a:r>
              <a:rPr lang="it-IT" sz="1600" dirty="0"/>
              <a:t> ) e di alcune loro opere ;analisi di “carte strutturate” alla scoperta del modulo che si ripete definito come il minimo</a:t>
            </a:r>
          </a:p>
          <a:p>
            <a:r>
              <a:rPr lang="it-IT" sz="1600" dirty="0"/>
              <a:t> </a:t>
            </a:r>
            <a:r>
              <a:rPr lang="it-IT" sz="1600" b="1" dirty="0"/>
              <a:t>3^step </a:t>
            </a:r>
            <a:r>
              <a:rPr lang="it-IT" sz="1600" dirty="0"/>
              <a:t>Suddivisione degli alunni in piccoli gruppi e predisposizione di attività con carta lucida e fotografie al fine di individuare i moduli che si ripetono. - Ripasso delle isometrie. - Osservazione di carte strutturate di Escher e </a:t>
            </a:r>
            <a:r>
              <a:rPr lang="it-IT" sz="1600" dirty="0" err="1"/>
              <a:t>Penrose</a:t>
            </a:r>
            <a:r>
              <a:rPr lang="it-IT" sz="1600" dirty="0"/>
              <a:t> per progettare nuovi moduli al fine di realizzare una o più opere d'arte create dagli alunni.  </a:t>
            </a:r>
          </a:p>
          <a:p>
            <a:r>
              <a:rPr lang="it-IT" sz="1600" b="1" dirty="0"/>
              <a:t>4^step </a:t>
            </a:r>
            <a:r>
              <a:rPr lang="it-IT" sz="1600" dirty="0"/>
              <a:t>Utilizzo di software di geometria dinamica ( </a:t>
            </a:r>
            <a:r>
              <a:rPr lang="it-IT" sz="1600" dirty="0" err="1"/>
              <a:t>Geogebra</a:t>
            </a:r>
            <a:r>
              <a:rPr lang="it-IT" sz="1600" dirty="0"/>
              <a:t> ) e di </a:t>
            </a:r>
            <a:r>
              <a:rPr lang="it-IT" sz="1600" dirty="0" err="1"/>
              <a:t>coding</a:t>
            </a:r>
            <a:r>
              <a:rPr lang="it-IT" sz="1600" dirty="0"/>
              <a:t> ( Scratch ) per creare anche in modo digitale Mandala, </a:t>
            </a:r>
            <a:r>
              <a:rPr lang="it-IT" sz="1600" dirty="0" err="1"/>
              <a:t>Tassellazioni</a:t>
            </a:r>
            <a:r>
              <a:rPr lang="it-IT" sz="1600" dirty="0"/>
              <a:t>, figure dinamiche ….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1AC9FB3-369E-4238-8512-6D3A78C69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28" y="2337564"/>
            <a:ext cx="3850556" cy="296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a 2 2">
            <a:extLst>
              <a:ext uri="{FF2B5EF4-FFF2-40B4-BE49-F238E27FC236}">
                <a16:creationId xmlns:a16="http://schemas.microsoft.com/office/drawing/2014/main" id="{E4DB7C1E-C657-48B2-9E5B-00993877211D}"/>
              </a:ext>
            </a:extLst>
          </p:cNvPr>
          <p:cNvSpPr/>
          <p:nvPr/>
        </p:nvSpPr>
        <p:spPr>
          <a:xfrm>
            <a:off x="909836" y="116632"/>
            <a:ext cx="3168352" cy="1512168"/>
          </a:xfrm>
          <a:prstGeom prst="doubleWave">
            <a:avLst>
              <a:gd name="adj1" fmla="val 6250"/>
              <a:gd name="adj2" fmla="val 276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2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Competenze di base: scienze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                                                              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135B257-575F-4CA3-9033-346635B1C92A}"/>
              </a:ext>
            </a:extLst>
          </p:cNvPr>
          <p:cNvSpPr/>
          <p:nvPr/>
        </p:nvSpPr>
        <p:spPr>
          <a:xfrm>
            <a:off x="621804" y="1844824"/>
            <a:ext cx="45365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“PICCOLI TUTOR …...DENTRO LA SCIENZA” 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5BF6693-F0AB-4132-AEEF-5CBE0D7943C7}"/>
              </a:ext>
            </a:extLst>
          </p:cNvPr>
          <p:cNvSpPr/>
          <p:nvPr/>
        </p:nvSpPr>
        <p:spPr>
          <a:xfrm>
            <a:off x="478903" y="5311386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 alunni classi quarte e quinte della scuola primaria MAX 25 alunni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ED4F7CA-392A-453A-B0A3-699BBB8F77BA}"/>
              </a:ext>
            </a:extLst>
          </p:cNvPr>
          <p:cNvSpPr/>
          <p:nvPr/>
        </p:nvSpPr>
        <p:spPr>
          <a:xfrm>
            <a:off x="446280" y="6093296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Aprile 2018- Luglio 2018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F0C4837-3B9A-4EDB-847D-81CDBAAB738B}"/>
              </a:ext>
            </a:extLst>
          </p:cNvPr>
          <p:cNvSpPr/>
          <p:nvPr/>
        </p:nvSpPr>
        <p:spPr>
          <a:xfrm>
            <a:off x="5950396" y="130402"/>
            <a:ext cx="6092825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Le attività proposte saranno indirizzate a far emergere e formalizzare le conoscenze scientifiche ricavate dall’osservazione di fenomeni - ed eventi quotidiani e ad avvicinare i ragazzi al mondo scientifico.</a:t>
            </a:r>
          </a:p>
          <a:p>
            <a:endParaRPr lang="it-IT" sz="1600" dirty="0"/>
          </a:p>
          <a:p>
            <a:endParaRPr lang="it-IT" sz="1600" dirty="0"/>
          </a:p>
          <a:p>
            <a:r>
              <a:rPr lang="it-IT" sz="1600" dirty="0"/>
              <a:t>L'attività si articola in 4 step</a:t>
            </a:r>
          </a:p>
          <a:p>
            <a:endParaRPr lang="it-IT" sz="1600" dirty="0"/>
          </a:p>
          <a:p>
            <a:r>
              <a:rPr lang="it-IT" sz="1600" dirty="0"/>
              <a:t> 1^step  il peso dei corpi, leve ed equilibrio (8 h) </a:t>
            </a:r>
          </a:p>
          <a:p>
            <a:endParaRPr lang="it-IT" sz="1600" dirty="0"/>
          </a:p>
          <a:p>
            <a:r>
              <a:rPr lang="it-IT" sz="1600" dirty="0"/>
              <a:t> 2^ step il galleggiamento dei corpi (8 h) </a:t>
            </a:r>
          </a:p>
          <a:p>
            <a:endParaRPr lang="it-IT" sz="1600" dirty="0"/>
          </a:p>
          <a:p>
            <a:r>
              <a:rPr lang="it-IT" sz="1600" dirty="0"/>
              <a:t> 3^ step  l’aria e le sue proprietà – il paracadute (8 h) </a:t>
            </a:r>
          </a:p>
          <a:p>
            <a:endParaRPr lang="it-IT" sz="1600" dirty="0"/>
          </a:p>
          <a:p>
            <a:r>
              <a:rPr lang="it-IT" sz="1600" dirty="0"/>
              <a:t>  4^ step creazione di una presentazione PPT per  documentare il loro lavoro. (6 h) 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8C0DDA0E-9994-4764-8945-6E0EAA462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884" y="2675821"/>
            <a:ext cx="3274493" cy="252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4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a 2 1">
            <a:extLst>
              <a:ext uri="{FF2B5EF4-FFF2-40B4-BE49-F238E27FC236}">
                <a16:creationId xmlns:a16="http://schemas.microsoft.com/office/drawing/2014/main" id="{623B371E-73EB-4424-9015-8FAB412DE4CB}"/>
              </a:ext>
            </a:extLst>
          </p:cNvPr>
          <p:cNvSpPr/>
          <p:nvPr/>
        </p:nvSpPr>
        <p:spPr>
          <a:xfrm>
            <a:off x="954993" y="0"/>
            <a:ext cx="2880320" cy="1440160"/>
          </a:xfrm>
          <a:prstGeom prst="doubleWave">
            <a:avLst>
              <a:gd name="adj1" fmla="val 6250"/>
              <a:gd name="adj2" fmla="val 46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3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Competenze di base: lingua italiana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AE31A4D-9647-47C0-A32E-D152C0D83210}"/>
              </a:ext>
            </a:extLst>
          </p:cNvPr>
          <p:cNvSpPr/>
          <p:nvPr/>
        </p:nvSpPr>
        <p:spPr>
          <a:xfrm>
            <a:off x="353538" y="1556599"/>
            <a:ext cx="50626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BLA BLA BLA SCIOGLI LA LINGUA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68E4FD2-4774-4B7E-8CB4-9B27FF2F9AA5}"/>
              </a:ext>
            </a:extLst>
          </p:cNvPr>
          <p:cNvSpPr/>
          <p:nvPr/>
        </p:nvSpPr>
        <p:spPr>
          <a:xfrm>
            <a:off x="479396" y="5004465"/>
            <a:ext cx="52786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600" b="1" dirty="0"/>
          </a:p>
          <a:p>
            <a:r>
              <a:rPr lang="it-IT" sz="1600" b="1" dirty="0"/>
              <a:t>Destinatari</a:t>
            </a:r>
            <a:r>
              <a:rPr lang="it-IT" sz="1600" dirty="0"/>
              <a:t>: alunni dei plessi di scuola primaria delle classi prime e seconde che mostrano significative difficoltà in ambito linguistico. MAX 20 alunni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0FFAB40-4A06-47E7-987B-2D891D63DBD6}"/>
              </a:ext>
            </a:extLst>
          </p:cNvPr>
          <p:cNvSpPr/>
          <p:nvPr/>
        </p:nvSpPr>
        <p:spPr>
          <a:xfrm>
            <a:off x="389384" y="5835462"/>
            <a:ext cx="60928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sz="1600" b="1" dirty="0"/>
          </a:p>
          <a:p>
            <a:r>
              <a:rPr lang="it-IT" sz="1600" b="1" dirty="0"/>
              <a:t>Periodo</a:t>
            </a:r>
            <a:r>
              <a:rPr lang="it-IT" sz="1600" dirty="0"/>
              <a:t>: Settembre 2018- Dicembre 2018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BF7343C-A2C2-49D6-99BB-5F94F18BA942}"/>
              </a:ext>
            </a:extLst>
          </p:cNvPr>
          <p:cNvSpPr/>
          <p:nvPr/>
        </p:nvSpPr>
        <p:spPr>
          <a:xfrm>
            <a:off x="5828456" y="258010"/>
            <a:ext cx="6092825" cy="58785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Le attività riguarderanno la riproposizione di giochi linguistici, la raccolta e l’invenzione di scioglilingua, filastrocche e nonsense attraverso un lavoro su rime, spoonerismo, elisione, assonanze, non parole e miglioramento della </a:t>
            </a:r>
            <a:r>
              <a:rPr lang="it-IT" sz="1600" dirty="0" err="1"/>
              <a:t>fluenza</a:t>
            </a:r>
            <a:r>
              <a:rPr lang="it-IT" sz="1600" dirty="0"/>
              <a:t> con giochi di ritmo e di uso della voce. Per la realizzazione di questo modulo ci si avvarrà di personale esperto logopedico.</a:t>
            </a:r>
          </a:p>
          <a:p>
            <a:endParaRPr lang="it-IT" sz="1600" dirty="0"/>
          </a:p>
          <a:p>
            <a:r>
              <a:rPr lang="it-IT" sz="1600" dirty="0"/>
              <a:t>L’attività si articola in 4 Step </a:t>
            </a:r>
          </a:p>
          <a:p>
            <a:r>
              <a:rPr lang="it-IT" sz="1600" b="1" dirty="0"/>
              <a:t>1^ Step</a:t>
            </a:r>
            <a:r>
              <a:rPr lang="it-IT" sz="1600" dirty="0"/>
              <a:t>: osservazione strutturata da parte di una logopedista: 3 ore </a:t>
            </a:r>
          </a:p>
          <a:p>
            <a:endParaRPr lang="it-IT" sz="1600" dirty="0"/>
          </a:p>
          <a:p>
            <a:r>
              <a:rPr lang="it-IT" sz="1600" b="1" dirty="0"/>
              <a:t>2^ Step</a:t>
            </a:r>
            <a:r>
              <a:rPr lang="it-IT" sz="1600" dirty="0"/>
              <a:t>: attività di impostazione dei diversi fonemi da parte della logopedista: 3 ore</a:t>
            </a:r>
          </a:p>
          <a:p>
            <a:endParaRPr lang="it-IT" sz="1600" dirty="0"/>
          </a:p>
          <a:p>
            <a:r>
              <a:rPr lang="it-IT" sz="1600" b="1" dirty="0"/>
              <a:t> 3^ Step</a:t>
            </a:r>
            <a:r>
              <a:rPr lang="it-IT" sz="1600" dirty="0"/>
              <a:t>: giochi e attività di potenziamento </a:t>
            </a:r>
            <a:r>
              <a:rPr lang="it-IT" sz="1600" dirty="0" err="1"/>
              <a:t>metafonologico</a:t>
            </a:r>
            <a:r>
              <a:rPr lang="it-IT" sz="1600" dirty="0"/>
              <a:t> condotto da logopedista : 18 ore </a:t>
            </a:r>
          </a:p>
          <a:p>
            <a:endParaRPr lang="it-IT" sz="1600" dirty="0"/>
          </a:p>
          <a:p>
            <a:r>
              <a:rPr lang="it-IT" sz="1600" b="1" dirty="0"/>
              <a:t>4^ Step</a:t>
            </a:r>
            <a:r>
              <a:rPr lang="it-IT" sz="1600" dirty="0"/>
              <a:t>: raccolta della produzione di scioglilingua/ filastrocche/nonsense in audio libro: 6 ore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8CC43E8-2702-4DFE-953C-516B46CE2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12" y="2038085"/>
            <a:ext cx="4019604" cy="309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1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8802B74-5CAE-4FF9-A794-30E99E252FFC}"/>
              </a:ext>
            </a:extLst>
          </p:cNvPr>
          <p:cNvSpPr/>
          <p:nvPr/>
        </p:nvSpPr>
        <p:spPr>
          <a:xfrm>
            <a:off x="432352" y="5244850"/>
            <a:ext cx="5278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alunni delle classi del biennio ponte ( quinta primaria e prima secondaria) appartenenti a tutti i plessi. Max 19 alunni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EC68CC0-B714-46E1-9E36-5CBCE28A2422}"/>
              </a:ext>
            </a:extLst>
          </p:cNvPr>
          <p:cNvSpPr/>
          <p:nvPr/>
        </p:nvSpPr>
        <p:spPr>
          <a:xfrm>
            <a:off x="432352" y="6111087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2018- Dicembre 2018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52F76857-FBB3-45A7-9718-4F1532C22966}"/>
              </a:ext>
            </a:extLst>
          </p:cNvPr>
          <p:cNvSpPr/>
          <p:nvPr/>
        </p:nvSpPr>
        <p:spPr>
          <a:xfrm>
            <a:off x="954991" y="0"/>
            <a:ext cx="2880320" cy="1435741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4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Competenze di base: lingua italiana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01ECF11-B8AB-42EA-8059-D10B58716AAD}"/>
              </a:ext>
            </a:extLst>
          </p:cNvPr>
          <p:cNvSpPr/>
          <p:nvPr/>
        </p:nvSpPr>
        <p:spPr>
          <a:xfrm>
            <a:off x="907404" y="1435741"/>
            <a:ext cx="29754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PICCOLI REPORTER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0B7B55C-D4A4-4DF1-88CD-B5BC5EA2B5C1}"/>
              </a:ext>
            </a:extLst>
          </p:cNvPr>
          <p:cNvSpPr/>
          <p:nvPr/>
        </p:nvSpPr>
        <p:spPr>
          <a:xfrm>
            <a:off x="5828456" y="258010"/>
            <a:ext cx="6092825" cy="59548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Le attività saranno finalizzate alla creazione di una vera e propria redazione giornalistica, coadiuvata da personale esperto, formata da un gruppo misto di alunni dei diversi plessi e da alcuni genitori per costruire un comune senso di appartenenza ai nostri ragazzi. “I giornalisti in erba” dovranno essere portavoce della loro classe e del loro plesso, mettersi in gioco con ragazzi di altre realtà, condividere lo stesso progetto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L’attività si articola in 3 Step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1^ Step</a:t>
            </a:r>
            <a:r>
              <a:rPr lang="it-IT" sz="1600" dirty="0"/>
              <a:t>: presentazione del progetto agli alunni individuati dai docenti 1 ora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 2^ Step</a:t>
            </a:r>
            <a:r>
              <a:rPr lang="it-IT" sz="1600" dirty="0"/>
              <a:t>: incontro con esperto per costituire il gruppo di redazione 2 ore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3^ Step</a:t>
            </a:r>
            <a:r>
              <a:rPr lang="it-IT" sz="1600" dirty="0"/>
              <a:t>: incontri in orario extrascolastico per dare vita al giornale on line 27 ore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9028F9B-6BDE-4E3F-BA90-EAF4636ED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04" y="1909646"/>
            <a:ext cx="4066580" cy="313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8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32FAD49-A82C-4CD7-BFD8-09F1B30F3E8C}"/>
              </a:ext>
            </a:extLst>
          </p:cNvPr>
          <p:cNvSpPr/>
          <p:nvPr/>
        </p:nvSpPr>
        <p:spPr>
          <a:xfrm>
            <a:off x="343407" y="5137115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alunni delle classi prime della scuola secondaria MAX 18 alunni.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6C347E2-3696-4708-B7C8-3DDBDAB2E572}"/>
              </a:ext>
            </a:extLst>
          </p:cNvPr>
          <p:cNvSpPr/>
          <p:nvPr/>
        </p:nvSpPr>
        <p:spPr>
          <a:xfrm>
            <a:off x="333772" y="5877272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2018- Dicembre 2018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0B41056C-9710-41B1-B391-DFECB151039C}"/>
              </a:ext>
            </a:extLst>
          </p:cNvPr>
          <p:cNvSpPr/>
          <p:nvPr/>
        </p:nvSpPr>
        <p:spPr>
          <a:xfrm>
            <a:off x="909836" y="-1"/>
            <a:ext cx="3024336" cy="1630319"/>
          </a:xfrm>
          <a:prstGeom prst="doubleWave">
            <a:avLst>
              <a:gd name="adj1" fmla="val 6250"/>
              <a:gd name="adj2" fmla="val 504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5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Competenze di base; </a:t>
            </a:r>
            <a:r>
              <a:rPr lang="it-IT" sz="1600" dirty="0">
                <a:solidFill>
                  <a:schemeClr val="tx1"/>
                </a:solidFill>
              </a:rPr>
              <a:t>Italiano, Storia, Geografia, Arte e Tecnologia </a:t>
            </a:r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E546877-8504-4589-AA3C-412A4B442443}"/>
              </a:ext>
            </a:extLst>
          </p:cNvPr>
          <p:cNvSpPr/>
          <p:nvPr/>
        </p:nvSpPr>
        <p:spPr>
          <a:xfrm>
            <a:off x="909836" y="1649159"/>
            <a:ext cx="32608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VISITANDO MODENA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92940C9-D85A-4A5A-AB7E-B6EE998C50A0}"/>
              </a:ext>
            </a:extLst>
          </p:cNvPr>
          <p:cNvSpPr/>
          <p:nvPr/>
        </p:nvSpPr>
        <p:spPr>
          <a:xfrm>
            <a:off x="5828456" y="258010"/>
            <a:ext cx="6092825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/>
              <a:t>L’attività didattica proposta è la progettazione e realizzazione di una guida turistica della città di Modena, riuscendo a coinvolgere diverse discipline oggetto di studio, tra cui, Italiano, Storia, Geografia, Arte e Tecnologia.</a:t>
            </a:r>
          </a:p>
          <a:p>
            <a:endParaRPr lang="it-IT" sz="1600" dirty="0"/>
          </a:p>
          <a:p>
            <a:r>
              <a:rPr lang="it-IT" sz="1600" dirty="0"/>
              <a:t>L'attività si articola in 3 step</a:t>
            </a:r>
          </a:p>
          <a:p>
            <a:r>
              <a:rPr lang="it-IT" sz="1600" dirty="0"/>
              <a:t> </a:t>
            </a:r>
            <a:r>
              <a:rPr lang="it-IT" sz="1600" b="1" dirty="0"/>
              <a:t>1^ step </a:t>
            </a:r>
            <a:r>
              <a:rPr lang="it-IT" sz="1600" dirty="0"/>
              <a:t>(10 ore) Lezioni partecipate e interattive sull’utilizzo di software per l’editing digitale e cartaceo. Lezioni sulla tipologia del testo divulgativo e informativo</a:t>
            </a:r>
          </a:p>
          <a:p>
            <a:r>
              <a:rPr lang="it-IT" sz="1600" dirty="0"/>
              <a:t> </a:t>
            </a:r>
            <a:r>
              <a:rPr lang="it-IT" sz="1600" b="1" dirty="0"/>
              <a:t>2^ step </a:t>
            </a:r>
            <a:r>
              <a:rPr lang="it-IT" sz="1600" dirty="0"/>
              <a:t>Lavoro autonomo e in team di ricerca delle informazioni. </a:t>
            </a:r>
          </a:p>
          <a:p>
            <a:r>
              <a:rPr lang="it-IT" sz="1600" b="1" dirty="0"/>
              <a:t>3^ step </a:t>
            </a:r>
            <a:r>
              <a:rPr lang="it-IT" sz="1600" dirty="0"/>
              <a:t>( 20 ore) Team-work di elaborazione dati, creazione testi, scelta delle immagini e impaginazione. Il modulo permetterà ai discenti di lavorare in cooperative </a:t>
            </a:r>
            <a:r>
              <a:rPr lang="it-IT" sz="1600" dirty="0" err="1"/>
              <a:t>learning</a:t>
            </a:r>
            <a:r>
              <a:rPr lang="it-IT" sz="1600" dirty="0"/>
              <a:t>, minimizzando le difficoltà del singolo. In questa fase, con un’attività di web </a:t>
            </a:r>
            <a:r>
              <a:rPr lang="it-IT" sz="1600" dirty="0" err="1"/>
              <a:t>quest</a:t>
            </a:r>
            <a:r>
              <a:rPr lang="it-IT" sz="1600" dirty="0"/>
              <a:t>, gli alunni, dopo aver raccolto le informazioni necessarie e scelto le foto che riterranno attinenti al tema trattato, lavoreranno in team.</a:t>
            </a:r>
          </a:p>
          <a:p>
            <a:endParaRPr lang="it-IT" sz="1600" dirty="0"/>
          </a:p>
          <a:p>
            <a:r>
              <a:rPr lang="it-IT" sz="1600" dirty="0"/>
              <a:t> PRODOTTO FINALE La guida sarà realizzata sia in formato PDF che E-Pub, in maniera tale da renderla fruibile da pc, tablet e smartphone. Verrà, inoltre, realizzata in formato cartaceo.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C504F37-C485-4D6E-A9BE-ABB3E8E43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80" y="2129665"/>
            <a:ext cx="3706540" cy="285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669210C-C410-45CB-B5B2-67D636E4BDD6}"/>
              </a:ext>
            </a:extLst>
          </p:cNvPr>
          <p:cNvSpPr/>
          <p:nvPr/>
        </p:nvSpPr>
        <p:spPr>
          <a:xfrm>
            <a:off x="460477" y="5580529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alunni delle classi quarte della scuola primaria. MAX 19 alunni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A8BE882-A817-4DD0-AAEC-D4D6EDC772FB}"/>
              </a:ext>
            </a:extLst>
          </p:cNvPr>
          <p:cNvSpPr/>
          <p:nvPr/>
        </p:nvSpPr>
        <p:spPr>
          <a:xfrm>
            <a:off x="461391" y="6165304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2018- Dicembre 2018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BAB5AE0B-CB7A-45F9-B7AF-E68D417AB945}"/>
              </a:ext>
            </a:extLst>
          </p:cNvPr>
          <p:cNvSpPr/>
          <p:nvPr/>
        </p:nvSpPr>
        <p:spPr>
          <a:xfrm>
            <a:off x="1363907" y="0"/>
            <a:ext cx="2613859" cy="1240907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6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Competenze di base: geometria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5828EC6-9C4E-4BE6-85B1-E7D931E9CA48}"/>
              </a:ext>
            </a:extLst>
          </p:cNvPr>
          <p:cNvSpPr/>
          <p:nvPr/>
        </p:nvSpPr>
        <p:spPr>
          <a:xfrm>
            <a:off x="460477" y="1477884"/>
            <a:ext cx="49858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NOI SIAMO.........</a:t>
            </a:r>
          </a:p>
          <a:p>
            <a:pPr algn="ctr"/>
            <a:r>
              <a:rPr lang="it-IT" b="1" dirty="0"/>
              <a:t>GEOMETRI DI 4000 ANNI FA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80D19CF-D039-4DF2-AA61-E77A6FB4A520}"/>
              </a:ext>
            </a:extLst>
          </p:cNvPr>
          <p:cNvSpPr/>
          <p:nvPr/>
        </p:nvSpPr>
        <p:spPr>
          <a:xfrm>
            <a:off x="5828456" y="258010"/>
            <a:ext cx="6092825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/>
              <a:t>L'attività laboratoriale parte dalla lettura del testo di Anna Cerasoli “ </a:t>
            </a:r>
            <a:r>
              <a:rPr lang="it-IT" sz="1600" b="1" dirty="0"/>
              <a:t>La Geometria del faraone</a:t>
            </a:r>
            <a:r>
              <a:rPr lang="it-IT" sz="1600" dirty="0"/>
              <a:t>“ Emme edizioni ( </a:t>
            </a:r>
            <a:r>
              <a:rPr lang="it-IT" sz="1600" dirty="0" err="1"/>
              <a:t>cfr</a:t>
            </a:r>
            <a:r>
              <a:rPr lang="it-IT" sz="1600" dirty="0"/>
              <a:t> “ … Siamo nell'antico Egitto; si costruiscono le piramidi, si disegnano i confini degli orti …</a:t>
            </a:r>
          </a:p>
          <a:p>
            <a:r>
              <a:rPr lang="it-IT" sz="1600" dirty="0"/>
              <a:t> Sono i problemi che daranno vita alla Geometria , primo gradino del nostro sapere scientifico” ….</a:t>
            </a:r>
          </a:p>
          <a:p>
            <a:r>
              <a:rPr lang="it-IT" sz="1600" dirty="0"/>
              <a:t> “ Sembra facile disegnare un quadrato ! Ma senza riga e squadra diventa un'impresa difficile, quasi un'avventura!”), si concretizza attraverso la realizzazione pratica dell'esperienze “geometriche” narrate e termina con la realizzazione di una rappresentazione teatrale. </a:t>
            </a:r>
          </a:p>
          <a:p>
            <a:endParaRPr lang="it-IT" sz="1600" dirty="0"/>
          </a:p>
          <a:p>
            <a:r>
              <a:rPr lang="it-IT" sz="1600" dirty="0"/>
              <a:t>L'attività si articola in 3 step</a:t>
            </a:r>
          </a:p>
          <a:p>
            <a:r>
              <a:rPr lang="it-IT" sz="1600" dirty="0"/>
              <a:t> </a:t>
            </a:r>
            <a:r>
              <a:rPr lang="it-IT" sz="1600" b="1" dirty="0"/>
              <a:t>1^ step </a:t>
            </a:r>
            <a:r>
              <a:rPr lang="it-IT" sz="1600" dirty="0"/>
              <a:t>dalla lettura del libro al lavoro disciplinare, proposto in modo laboratoriale, sui contenuti geometrici del libro </a:t>
            </a:r>
          </a:p>
          <a:p>
            <a:r>
              <a:rPr lang="it-IT" sz="1600" b="1" dirty="0"/>
              <a:t>2^ step </a:t>
            </a:r>
            <a:r>
              <a:rPr lang="it-IT" sz="1600" dirty="0"/>
              <a:t>stesura del copione teatrale, costruito sul libro “La geometria del faraone”, ma opportunamente rivisitato e personalizzato.</a:t>
            </a:r>
          </a:p>
          <a:p>
            <a:r>
              <a:rPr lang="it-IT" sz="1600" dirty="0"/>
              <a:t> </a:t>
            </a:r>
            <a:r>
              <a:rPr lang="it-IT" sz="1600" b="1" dirty="0"/>
              <a:t>3^ step </a:t>
            </a:r>
            <a:r>
              <a:rPr lang="it-IT" sz="1600" dirty="0"/>
              <a:t>realizzazione dello spettacolo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49FC923-F1EF-44B3-B3F6-E0AEF65FF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571" y="2402375"/>
            <a:ext cx="3706540" cy="285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4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98246FA-5ABB-4A96-B48E-39D4EB8842F4}"/>
              </a:ext>
            </a:extLst>
          </p:cNvPr>
          <p:cNvSpPr/>
          <p:nvPr/>
        </p:nvSpPr>
        <p:spPr>
          <a:xfrm>
            <a:off x="417407" y="5663968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alunni delle classi seconde della scuola secondaria MAX 20 alunni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8188003-E687-4B39-871D-A59D7704907A}"/>
              </a:ext>
            </a:extLst>
          </p:cNvPr>
          <p:cNvSpPr/>
          <p:nvPr/>
        </p:nvSpPr>
        <p:spPr>
          <a:xfrm>
            <a:off x="398597" y="6248743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2018- </a:t>
            </a:r>
            <a:r>
              <a:rPr lang="it-IT" sz="1600" dirty="0" err="1"/>
              <a:t>Dicembte</a:t>
            </a:r>
            <a:r>
              <a:rPr lang="it-IT" sz="1600" dirty="0"/>
              <a:t> 2018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8DEDECF5-9A12-4B03-9D2A-A173F6B8EC75}"/>
              </a:ext>
            </a:extLst>
          </p:cNvPr>
          <p:cNvSpPr/>
          <p:nvPr/>
        </p:nvSpPr>
        <p:spPr>
          <a:xfrm>
            <a:off x="1413892" y="116632"/>
            <a:ext cx="2880320" cy="1321404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7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Competenze di base: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Scienze e tecnologia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CEA45E8-0B17-42FF-A8F0-03769C7DA980}"/>
              </a:ext>
            </a:extLst>
          </p:cNvPr>
          <p:cNvSpPr/>
          <p:nvPr/>
        </p:nvSpPr>
        <p:spPr>
          <a:xfrm>
            <a:off x="1789498" y="1610899"/>
            <a:ext cx="2129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IL FOGLIARIO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A15342C-2D19-4B07-9167-56005D294BE4}"/>
              </a:ext>
            </a:extLst>
          </p:cNvPr>
          <p:cNvSpPr/>
          <p:nvPr/>
        </p:nvSpPr>
        <p:spPr>
          <a:xfrm>
            <a:off x="5963359" y="270703"/>
            <a:ext cx="5826869" cy="6514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400" dirty="0"/>
              <a:t>Le attività proposte sono finalizzate alla realizzazione di un “</a:t>
            </a:r>
            <a:r>
              <a:rPr lang="it-IT" sz="1400" dirty="0" err="1"/>
              <a:t>fogliario</a:t>
            </a:r>
            <a:r>
              <a:rPr lang="it-IT" sz="1400" dirty="0"/>
              <a:t>” (erbario dove si prendono in considerazione in particolare foglie e relativi piccioli) di classe, con la presentazione finale in formato digitale delle varie fasi di sviluppo del progetto, anche mediante l’utilizzo della fotografia digitale.</a:t>
            </a:r>
          </a:p>
          <a:p>
            <a:pPr>
              <a:lnSpc>
                <a:spcPct val="150000"/>
              </a:lnSpc>
            </a:pPr>
            <a:r>
              <a:rPr lang="it-IT" sz="1400" dirty="0"/>
              <a:t>L'attività si articola in 7 step</a:t>
            </a:r>
          </a:p>
          <a:p>
            <a:pPr>
              <a:lnSpc>
                <a:spcPct val="150000"/>
              </a:lnSpc>
            </a:pPr>
            <a:r>
              <a:rPr lang="it-IT" sz="1400" b="1" dirty="0"/>
              <a:t> 1^ step </a:t>
            </a:r>
            <a:r>
              <a:rPr lang="it-IT" sz="1400" dirty="0"/>
              <a:t>(3h) attività sulle foglie, tipi di foglie, elementi per l’identificazione degli alberi tramite le foglie (e non solo)</a:t>
            </a:r>
          </a:p>
          <a:p>
            <a:pPr>
              <a:lnSpc>
                <a:spcPct val="150000"/>
              </a:lnSpc>
            </a:pPr>
            <a:r>
              <a:rPr lang="it-IT" sz="1400" b="1" dirty="0"/>
              <a:t> 2^step </a:t>
            </a:r>
            <a:r>
              <a:rPr lang="it-IT" sz="1400" dirty="0"/>
              <a:t>(3h) identificazione degli alberi presso il giardino della scuola e/o nei dintorni della scuola + raccolta delle foglie + sistemazione nei fogli di giornale per l’essiccatura</a:t>
            </a:r>
          </a:p>
          <a:p>
            <a:pPr>
              <a:lnSpc>
                <a:spcPct val="150000"/>
              </a:lnSpc>
            </a:pPr>
            <a:r>
              <a:rPr lang="it-IT" sz="1400" dirty="0"/>
              <a:t> </a:t>
            </a:r>
            <a:r>
              <a:rPr lang="it-IT" sz="1400" b="1" dirty="0"/>
              <a:t>3^step </a:t>
            </a:r>
            <a:r>
              <a:rPr lang="it-IT" sz="1400" dirty="0"/>
              <a:t>(3h) identificazione degli alberi presso il giardino della scuola e/o nei dintorni della scuola + raccolta delle foglie + sistemazione nei fogli di giornale per l’essiccatura</a:t>
            </a:r>
          </a:p>
          <a:p>
            <a:pPr>
              <a:lnSpc>
                <a:spcPct val="150000"/>
              </a:lnSpc>
            </a:pPr>
            <a:r>
              <a:rPr lang="it-IT" sz="1400" dirty="0"/>
              <a:t> </a:t>
            </a:r>
            <a:r>
              <a:rPr lang="it-IT" sz="1400" b="1" dirty="0"/>
              <a:t>4^step </a:t>
            </a:r>
            <a:r>
              <a:rPr lang="it-IT" sz="1400" dirty="0"/>
              <a:t>(3h) riconoscimento delle foglie tramite metodi di classificazione presenti su tablet e creazione dei cartellini con il nome degli alberi da mettere nel giardino/parco</a:t>
            </a:r>
          </a:p>
          <a:p>
            <a:pPr>
              <a:lnSpc>
                <a:spcPct val="150000"/>
              </a:lnSpc>
            </a:pPr>
            <a:r>
              <a:rPr lang="it-IT" sz="1400" dirty="0"/>
              <a:t> </a:t>
            </a:r>
            <a:r>
              <a:rPr lang="it-IT" sz="1400" b="1" dirty="0"/>
              <a:t>5^step </a:t>
            </a:r>
            <a:r>
              <a:rPr lang="it-IT" sz="1400" dirty="0"/>
              <a:t>(3h) realizzazione finale del </a:t>
            </a:r>
            <a:r>
              <a:rPr lang="it-IT" sz="1400" dirty="0" err="1"/>
              <a:t>fogliario</a:t>
            </a:r>
            <a:endParaRPr lang="it-IT" sz="1400" dirty="0"/>
          </a:p>
          <a:p>
            <a:pPr>
              <a:lnSpc>
                <a:spcPct val="150000"/>
              </a:lnSpc>
            </a:pPr>
            <a:r>
              <a:rPr lang="it-IT" sz="1400" dirty="0"/>
              <a:t> </a:t>
            </a:r>
            <a:r>
              <a:rPr lang="it-IT" sz="1400" b="1" dirty="0"/>
              <a:t>6^step </a:t>
            </a:r>
            <a:r>
              <a:rPr lang="it-IT" sz="1400" dirty="0"/>
              <a:t>(10h) uscite didattiche</a:t>
            </a:r>
          </a:p>
          <a:p>
            <a:pPr>
              <a:lnSpc>
                <a:spcPct val="150000"/>
              </a:lnSpc>
            </a:pPr>
            <a:r>
              <a:rPr lang="it-IT" sz="1400" b="1" dirty="0"/>
              <a:t> 7^step </a:t>
            </a:r>
            <a:r>
              <a:rPr lang="it-IT" sz="1400" dirty="0"/>
              <a:t>(5h) costruzione in power-point delle fasi del progetto.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581A134-A932-4595-A3B2-41C614E68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43" y="2189992"/>
            <a:ext cx="4138588" cy="318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5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98246FA-5ABB-4A96-B48E-39D4EB8842F4}"/>
              </a:ext>
            </a:extLst>
          </p:cNvPr>
          <p:cNvSpPr/>
          <p:nvPr/>
        </p:nvSpPr>
        <p:spPr>
          <a:xfrm>
            <a:off x="417407" y="5663968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alunni delle classi seconde della scuola secondaria Cavour MAX 19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8188003-E687-4B39-871D-A59D7704907A}"/>
              </a:ext>
            </a:extLst>
          </p:cNvPr>
          <p:cNvSpPr/>
          <p:nvPr/>
        </p:nvSpPr>
        <p:spPr>
          <a:xfrm>
            <a:off x="398597" y="6248743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2018- Dicembre 2018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8DEDECF5-9A12-4B03-9D2A-A173F6B8EC75}"/>
              </a:ext>
            </a:extLst>
          </p:cNvPr>
          <p:cNvSpPr/>
          <p:nvPr/>
        </p:nvSpPr>
        <p:spPr>
          <a:xfrm>
            <a:off x="1413892" y="116632"/>
            <a:ext cx="2880320" cy="1321404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8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Competenze di base: lingua inglese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CEA45E8-0B17-42FF-A8F0-03769C7DA980}"/>
              </a:ext>
            </a:extLst>
          </p:cNvPr>
          <p:cNvSpPr/>
          <p:nvPr/>
        </p:nvSpPr>
        <p:spPr>
          <a:xfrm>
            <a:off x="1391591" y="1682083"/>
            <a:ext cx="36231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ENGLISH ON THE STAGE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A15342C-2D19-4B07-9167-56005D294BE4}"/>
              </a:ext>
            </a:extLst>
          </p:cNvPr>
          <p:cNvSpPr/>
          <p:nvPr/>
        </p:nvSpPr>
        <p:spPr>
          <a:xfrm>
            <a:off x="6276820" y="116632"/>
            <a:ext cx="5429859" cy="5954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L'attività, condotta da docente </a:t>
            </a:r>
            <a:r>
              <a:rPr lang="it-IT" sz="1600" b="1" dirty="0"/>
              <a:t>madrelingua</a:t>
            </a:r>
            <a:r>
              <a:rPr lang="it-IT" sz="1600" dirty="0"/>
              <a:t>, partirà dalla drammatizzazione di una storia fantastica in lingua inglese, una narrazione semplice tratta dall’opera di un autore anglofono, poi si lavorerà in maniera pluridisciplinare: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con l’insegnante di </a:t>
            </a:r>
            <a:r>
              <a:rPr lang="it-IT" sz="1600" b="1" dirty="0"/>
              <a:t>arte</a:t>
            </a:r>
            <a:r>
              <a:rPr lang="it-IT" sz="1600" dirty="0"/>
              <a:t> per </a:t>
            </a:r>
            <a:r>
              <a:rPr lang="it-IT" sz="1600" b="1" dirty="0"/>
              <a:t>scenografia e costumi</a:t>
            </a:r>
            <a:r>
              <a:rPr lang="it-IT" sz="1600" dirty="0"/>
              <a:t>, con l’insegnante di </a:t>
            </a:r>
            <a:r>
              <a:rPr lang="it-IT" sz="1600" b="1" dirty="0"/>
              <a:t>musica</a:t>
            </a:r>
            <a:r>
              <a:rPr lang="it-IT" sz="1600" dirty="0"/>
              <a:t> per le </a:t>
            </a:r>
            <a:r>
              <a:rPr lang="it-IT" sz="1600" b="1" dirty="0"/>
              <a:t>colonne sonore </a:t>
            </a:r>
            <a:r>
              <a:rPr lang="it-IT" sz="1600" dirty="0"/>
              <a:t>e le </a:t>
            </a:r>
            <a:r>
              <a:rPr lang="it-IT" sz="1600" b="1" dirty="0"/>
              <a:t>canzoni</a:t>
            </a:r>
            <a:r>
              <a:rPr lang="it-IT" sz="1600" dirty="0"/>
              <a:t>, con l’insegnante di </a:t>
            </a:r>
            <a:r>
              <a:rPr lang="it-IT" sz="1600" b="1" dirty="0"/>
              <a:t>tecnologia</a:t>
            </a:r>
            <a:r>
              <a:rPr lang="it-IT" sz="1600" dirty="0"/>
              <a:t> per gli </a:t>
            </a:r>
            <a:r>
              <a:rPr lang="it-IT" sz="1600" b="1" dirty="0"/>
              <a:t>impianti acustici e le luci</a:t>
            </a:r>
            <a:r>
              <a:rPr lang="it-IT" sz="1600" dirty="0"/>
              <a:t>.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I ragazzi saranno coinvolti non soltanto nella drammatizzazione, ma saranno attivi nella realizzazione delle scenografie, nella preparazione delle musiche e nel montaggio e nell’utilizzo delle tecnologie necessarie.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La rappresentazione sarà accessibile a tutti i livelli di competenza linguistica.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2275F83-E844-414B-9EE3-0A7EC5091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044" y="2300848"/>
            <a:ext cx="4252199" cy="327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99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esentazione della classe aperta ai genitor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976411_TF03460507.potx" id="{9F4671D6-A35F-49A8-A62C-388F1F40B3CD}" vid="{4B33653D-8FF2-4B8C-A751-F2520D5571D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 della classe aperta ai genitori</Template>
  <TotalTime>316</TotalTime>
  <Words>1752</Words>
  <Application>Microsoft Office PowerPoint</Application>
  <PresentationFormat>Personalizzato</PresentationFormat>
  <Paragraphs>163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Presentazione della classe aperta ai genitori</vt:lpstr>
      <vt:lpstr>Potenziamo il futuro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Orienting my future</dc:title>
  <dc:creator>tizzym68@gmail.com</dc:creator>
  <cp:lastModifiedBy>Marianna</cp:lastModifiedBy>
  <cp:revision>34</cp:revision>
  <dcterms:created xsi:type="dcterms:W3CDTF">2018-02-18T22:26:22Z</dcterms:created>
  <dcterms:modified xsi:type="dcterms:W3CDTF">2018-09-09T22:01:34Z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