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7" r:id="rId1"/>
  </p:sldMasterIdLst>
  <p:notesMasterIdLst>
    <p:notesMasterId r:id="rId5"/>
  </p:notesMasterIdLst>
  <p:handoutMasterIdLst>
    <p:handoutMasterId r:id="rId6"/>
  </p:handoutMasterIdLst>
  <p:sldIdLst>
    <p:sldId id="257" r:id="rId2"/>
    <p:sldId id="267" r:id="rId3"/>
    <p:sldId id="268" r:id="rId4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871"/>
    <a:srgbClr val="D3E9EB"/>
    <a:srgbClr val="D1EBEA"/>
    <a:srgbClr val="E6E6E6"/>
    <a:srgbClr val="CAA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82" autoAdjust="0"/>
  </p:normalViewPr>
  <p:slideViewPr>
    <p:cSldViewPr showGuides="1">
      <p:cViewPr varScale="1">
        <p:scale>
          <a:sx n="68" d="100"/>
          <a:sy n="68" d="100"/>
        </p:scale>
        <p:origin x="96" y="16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80495B-AD93-47A2-9136-362C70DC2B6A}" type="datetime1">
              <a:rPr lang="it-IT" smtClean="0">
                <a:solidFill>
                  <a:schemeClr val="tx2"/>
                </a:solidFill>
              </a:rPr>
              <a:t>28/02/2019</a:t>
            </a:fld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it-IT" smtClean="0">
                <a:solidFill>
                  <a:schemeClr val="tx2"/>
                </a:solidFill>
              </a:rPr>
              <a:t>‹N›</a:t>
            </a:fld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894FC50-7CD9-4D30-81C7-57A5B1245385}" type="datetime1">
              <a:rPr lang="it-IT" smtClean="0"/>
              <a:pPr/>
              <a:t>28/02/2019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88825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 algn="ctr">
              <a:buNone/>
              <a:defRPr sz="17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799"/>
            </a:lvl4pPr>
            <a:lvl5pPr marL="1828251" indent="0" algn="ctr">
              <a:buNone/>
              <a:defRPr sz="1799"/>
            </a:lvl5pPr>
            <a:lvl6pPr marL="2285314" indent="0" algn="ctr">
              <a:buNone/>
              <a:defRPr sz="1799"/>
            </a:lvl6pPr>
            <a:lvl7pPr marL="2742377" indent="0" algn="ctr">
              <a:buNone/>
              <a:defRPr sz="1799"/>
            </a:lvl7pPr>
            <a:lvl8pPr marL="3199440" indent="0" algn="ctr">
              <a:buNone/>
              <a:defRPr sz="1799"/>
            </a:lvl8pPr>
            <a:lvl9pPr marL="3656503" indent="0" algn="ctr">
              <a:buNone/>
              <a:defRPr sz="1799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rtl="0"/>
            <a:fld id="{EFBF3510-D61F-421F-8910-9235B5631904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08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5619D06-56C3-422B-9066-598BDD25A582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88269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762000"/>
            <a:ext cx="2628215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343" y="762000"/>
            <a:ext cx="7579926" cy="54102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5781" y="59382"/>
            <a:ext cx="0" cy="91416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60055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F9A309-531E-412A-ADAB-BC5D9D6CD015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A60BA0E-20D0-4E7C-B286-26C960A6788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26558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88825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059A05-B9DC-47DC-A376-AB66C49AC72B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06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3860" y="2286000"/>
            <a:ext cx="4753642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7760" y="2286000"/>
            <a:ext cx="4753642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6BA52A2-3604-4775-A7B9-E8B0228CD9DC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82602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1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99" b="0" cap="none" baseline="0">
                <a:solidFill>
                  <a:schemeClr val="accent1"/>
                </a:solidFill>
                <a:latin typeface="+mn-lt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3861" y="2967788"/>
            <a:ext cx="4753642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8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9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marL="0" lvl="0" indent="0" algn="l" defTabSz="914126" rtl="0" eaLnBrk="1" latinLnBrk="0" hangingPunct="1">
              <a:lnSpc>
                <a:spcPct val="90000"/>
              </a:lnSpc>
              <a:spcBef>
                <a:spcPts val="1799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8" y="2967788"/>
            <a:ext cx="4753642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E0CBBB7-0F5A-48B9-895E-ECE2AED3F80F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2877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FC8B608-C353-46DD-8D24-1C7B25068CA5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8877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6276776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3861" y="471509"/>
            <a:ext cx="4387977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99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2" y="822960"/>
            <a:ext cx="5676945" cy="518464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3861" y="2257506"/>
            <a:ext cx="4387977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158253A-E995-4F31-A6C7-8A3EB7EF2E2E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94067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8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5778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8357" y="4960138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DB469BC-7A50-4E83-9495-E0FFBD6FA85A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9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2" y="2286000"/>
            <a:ext cx="9717542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863" y="6470704"/>
            <a:ext cx="215358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98ACD5BE-3A92-4E94-8484-977D094C6B0C}" type="datetime1">
              <a:rPr lang="it-IT" noProof="0" smtClean="0"/>
              <a:t>28/02/2019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1671" y="6470704"/>
            <a:ext cx="589992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4511" y="6470704"/>
            <a:ext cx="97341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1802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01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80000"/>
        </a:lnSpc>
        <a:spcBef>
          <a:spcPct val="0"/>
        </a:spcBef>
        <a:buNone/>
        <a:defRPr sz="4999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13" indent="-91413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26509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447922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182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00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12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38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578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04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>
                <a:solidFill>
                  <a:schemeClr val="tx1"/>
                </a:solidFill>
              </a:rPr>
              <a:t>CITTADINANZA EUROPEA</a:t>
            </a:r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5EAA570C-2C6F-432D-AA95-6DAF1F297F4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7233" b="37233"/>
          <a:stretch>
            <a:fillRect/>
          </a:stretch>
        </p:blipFill>
        <p:spPr>
          <a:xfrm>
            <a:off x="-98276" y="188640"/>
            <a:ext cx="12185778" cy="4572000"/>
          </a:xfrm>
        </p:spPr>
      </p:pic>
      <p:sp>
        <p:nvSpPr>
          <p:cNvPr id="5" name="Sottotitolo 4"/>
          <p:cNvSpPr>
            <a:spLocks noGrp="1"/>
          </p:cNvSpPr>
          <p:nvPr>
            <p:ph type="body" sz="half" idx="2"/>
          </p:nvPr>
        </p:nvSpPr>
        <p:spPr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rtlCol="0"/>
          <a:lstStyle/>
          <a:p>
            <a:pPr marL="0" indent="0" rtl="0">
              <a:buNone/>
            </a:pPr>
            <a:r>
              <a:rPr lang="it-IT" dirty="0"/>
              <a:t>Istituto Comprensivo 1 Modena</a:t>
            </a:r>
            <a:br>
              <a:rPr lang="it-IT" dirty="0"/>
            </a:b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5FF6D9F-5C8A-4700-B535-C328ADF58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0577" y="1395411"/>
            <a:ext cx="25717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F3434B2-E83F-42C0-ADF3-03D4F73FD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4315" y="748981"/>
            <a:ext cx="5744887" cy="61383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Onda 2 3">
            <a:extLst>
              <a:ext uri="{FF2B5EF4-FFF2-40B4-BE49-F238E27FC236}">
                <a16:creationId xmlns:a16="http://schemas.microsoft.com/office/drawing/2014/main" id="{5F008FDB-BBA7-4FD4-9376-A8DE3072208D}"/>
              </a:ext>
            </a:extLst>
          </p:cNvPr>
          <p:cNvSpPr/>
          <p:nvPr/>
        </p:nvSpPr>
        <p:spPr>
          <a:xfrm>
            <a:off x="1269876" y="79916"/>
            <a:ext cx="2880320" cy="1338130"/>
          </a:xfrm>
          <a:prstGeom prst="doubleWave">
            <a:avLst>
              <a:gd name="adj1" fmla="val 6250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1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Potenziamento linguistico e CLIL 30 ORE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1FBCBD3-A244-4EE3-9659-1CC9BD770666}"/>
              </a:ext>
            </a:extLst>
          </p:cNvPr>
          <p:cNvSpPr/>
          <p:nvPr/>
        </p:nvSpPr>
        <p:spPr>
          <a:xfrm>
            <a:off x="263081" y="1482059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 “MOVING ON”</a:t>
            </a:r>
            <a:r>
              <a:rPr lang="it-IT" b="1" dirty="0"/>
              <a:t> 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746AB93-154B-4810-B6A6-48237594E18D}"/>
              </a:ext>
            </a:extLst>
          </p:cNvPr>
          <p:cNvSpPr/>
          <p:nvPr/>
        </p:nvSpPr>
        <p:spPr>
          <a:xfrm>
            <a:off x="524408" y="5326451"/>
            <a:ext cx="52786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Destinatari. </a:t>
            </a:r>
            <a:r>
              <a:rPr lang="it-IT" sz="1600" b="1" dirty="0">
                <a:solidFill>
                  <a:schemeClr val="accent2">
                    <a:lumMod val="75000"/>
                  </a:schemeClr>
                </a:solidFill>
              </a:rPr>
              <a:t>20 alunni classe 3^ della scuola secondaria  </a:t>
            </a:r>
            <a:r>
              <a:rPr lang="it-IT" sz="1600" b="1" dirty="0"/>
              <a:t>Sede:  </a:t>
            </a:r>
            <a:r>
              <a:rPr lang="it-IT" sz="1600" b="1" dirty="0">
                <a:solidFill>
                  <a:schemeClr val="accent2">
                    <a:lumMod val="75000"/>
                  </a:schemeClr>
                </a:solidFill>
              </a:rPr>
              <a:t>plesso Cavour </a:t>
            </a:r>
          </a:p>
          <a:p>
            <a:r>
              <a:rPr lang="it-IT" sz="1600" b="1" dirty="0"/>
              <a:t>Periodo di svolgimento : </a:t>
            </a:r>
            <a:r>
              <a:rPr lang="it-IT" sz="1600" b="1" dirty="0">
                <a:solidFill>
                  <a:schemeClr val="accent2">
                    <a:lumMod val="75000"/>
                  </a:schemeClr>
                </a:solidFill>
              </a:rPr>
              <a:t>dal 2^ quadrimestre al 30 giugno 2019 </a:t>
            </a:r>
            <a:endParaRPr lang="it-IT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35A0559-467F-4CFD-9AD4-E5842C6BE344}"/>
              </a:ext>
            </a:extLst>
          </p:cNvPr>
          <p:cNvSpPr/>
          <p:nvPr/>
        </p:nvSpPr>
        <p:spPr>
          <a:xfrm>
            <a:off x="5828456" y="258010"/>
            <a:ext cx="6092825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/>
              <a:t>Il progetto mira al potenziamento della </a:t>
            </a:r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lingua Inglese </a:t>
            </a:r>
            <a:r>
              <a:rPr lang="it-IT" sz="2000" dirty="0"/>
              <a:t>finalizzato al conseguimento della certificazione </a:t>
            </a:r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KET.</a:t>
            </a:r>
          </a:p>
          <a:p>
            <a:endParaRPr lang="it-IT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2000" b="1" dirty="0"/>
              <a:t> </a:t>
            </a:r>
            <a:r>
              <a:rPr lang="it-IT" sz="2000" dirty="0"/>
              <a:t>Il corso verrà attuato con la presenza  di un </a:t>
            </a:r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esperto madrelingua </a:t>
            </a:r>
            <a:r>
              <a:rPr lang="it-IT" sz="2000" dirty="0"/>
              <a:t>ed avrà la durata di 30 ore. </a:t>
            </a:r>
          </a:p>
          <a:p>
            <a:endParaRPr lang="it-IT" sz="2000" dirty="0"/>
          </a:p>
          <a:p>
            <a:r>
              <a:rPr lang="it-IT" sz="2000" dirty="0"/>
              <a:t>Attraverso l’utilizzo della metodologia </a:t>
            </a:r>
            <a:r>
              <a:rPr lang="it-IT" sz="2000" dirty="0" err="1"/>
              <a:t>clil</a:t>
            </a:r>
            <a:r>
              <a:rPr lang="it-IT" sz="2000" dirty="0"/>
              <a:t> si intendono utilizzare le restanti 30 ore per mettere in scena </a:t>
            </a:r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“The </a:t>
            </a:r>
            <a:r>
              <a:rPr lang="it-IT" sz="2000" b="1" dirty="0" err="1">
                <a:solidFill>
                  <a:schemeClr val="accent2">
                    <a:lumMod val="75000"/>
                  </a:schemeClr>
                </a:solidFill>
              </a:rPr>
              <a:t>Canterville</a:t>
            </a:r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 ghost” </a:t>
            </a:r>
          </a:p>
          <a:p>
            <a:endParaRPr lang="it-IT" sz="2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Obiettiv</a:t>
            </a:r>
            <a:r>
              <a:rPr lang="it-IT" sz="2000" dirty="0"/>
              <a:t>i: migliorare la conoscenza della lingua inglese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C28EE2A-B6A4-4A52-AFF1-81EFC5D65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812" y="4136931"/>
            <a:ext cx="5508439" cy="2097690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5715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a 2 2">
            <a:extLst>
              <a:ext uri="{FF2B5EF4-FFF2-40B4-BE49-F238E27FC236}">
                <a16:creationId xmlns:a16="http://schemas.microsoft.com/office/drawing/2014/main" id="{E4DB7C1E-C657-48B2-9E5B-00993877211D}"/>
              </a:ext>
            </a:extLst>
          </p:cNvPr>
          <p:cNvSpPr/>
          <p:nvPr/>
        </p:nvSpPr>
        <p:spPr>
          <a:xfrm>
            <a:off x="1341884" y="130402"/>
            <a:ext cx="3168352" cy="1512168"/>
          </a:xfrm>
          <a:prstGeom prst="doubleWave">
            <a:avLst>
              <a:gd name="adj1" fmla="val 6250"/>
              <a:gd name="adj2" fmla="val 27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2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Cittadinanza Europea propedeutica al 10.2.3B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                                                             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135B257-575F-4CA3-9033-346635B1C92A}"/>
              </a:ext>
            </a:extLst>
          </p:cNvPr>
          <p:cNvSpPr/>
          <p:nvPr/>
        </p:nvSpPr>
        <p:spPr>
          <a:xfrm>
            <a:off x="514408" y="1661286"/>
            <a:ext cx="45365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 </a:t>
            </a:r>
            <a:r>
              <a:rPr lang="it-IT" sz="2400" b="1" dirty="0"/>
              <a:t>Modena “glocal” punti di vista di cittadine e cittadini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5BF6693-F0AB-4132-AEEF-5CBE0D7943C7}"/>
              </a:ext>
            </a:extLst>
          </p:cNvPr>
          <p:cNvSpPr/>
          <p:nvPr/>
        </p:nvSpPr>
        <p:spPr>
          <a:xfrm>
            <a:off x="478903" y="5311386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Destinatari. </a:t>
            </a:r>
            <a:r>
              <a:rPr lang="it-IT" sz="1600" dirty="0"/>
              <a:t>20 alunni classe 3^ della scuola secondaria  </a:t>
            </a:r>
          </a:p>
          <a:p>
            <a:r>
              <a:rPr lang="it-IT" sz="1600" b="1" dirty="0"/>
              <a:t>Sede:  </a:t>
            </a:r>
            <a:r>
              <a:rPr lang="it-IT" sz="1600" dirty="0"/>
              <a:t>plesso Cavour</a:t>
            </a:r>
          </a:p>
          <a:p>
            <a:r>
              <a:rPr lang="it-IT" sz="1600" b="1" dirty="0"/>
              <a:t> Periodo di svolgimento : </a:t>
            </a:r>
            <a:r>
              <a:rPr lang="it-IT" sz="1600" dirty="0"/>
              <a:t>gennaio-febbraio  2019  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F0C4837-3B9A-4EDB-847D-81CDBAAB738B}"/>
              </a:ext>
            </a:extLst>
          </p:cNvPr>
          <p:cNvSpPr/>
          <p:nvPr/>
        </p:nvSpPr>
        <p:spPr>
          <a:xfrm>
            <a:off x="5950396" y="130402"/>
            <a:ext cx="6092825" cy="59619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 Il modulo si compone di due parti con diversi contenuti tematici; la prima della durata di 10 ore riguarderà i temi dei </a:t>
            </a:r>
            <a:r>
              <a:rPr lang="it-IT" sz="1600" b="1" dirty="0"/>
              <a:t>primi anni della Ricostruzione nella provincia modenese, attraverso l’analisi della presenza femminile nella sfera pubblica, sia economica che politica</a:t>
            </a:r>
            <a:r>
              <a:rPr lang="it-IT" sz="1600" dirty="0"/>
              <a:t>. La seconda parte della </a:t>
            </a:r>
            <a:r>
              <a:rPr lang="it-IT" sz="1600" dirty="0" err="1"/>
              <a:t>duata</a:t>
            </a:r>
            <a:r>
              <a:rPr lang="it-IT" sz="1600" dirty="0"/>
              <a:t> di 20 ore, approfondirà i temi degli </a:t>
            </a:r>
            <a:r>
              <a:rPr lang="it-IT" sz="1600" b="1" dirty="0"/>
              <a:t>organi istituzionali Europei e la nascita dell’Europa </a:t>
            </a:r>
            <a:r>
              <a:rPr lang="it-IT" sz="1600" dirty="0"/>
              <a:t>vista attraverso i primi  trattati. Dopo una fase che delinea il contesto storico del primo dopoguerra a Modena, gli studenti ricercheranno </a:t>
            </a:r>
            <a:r>
              <a:rPr lang="it-IT" sz="1600" b="1" dirty="0"/>
              <a:t>nelle loro famiglie </a:t>
            </a:r>
            <a:r>
              <a:rPr lang="it-IT" sz="1600" dirty="0"/>
              <a:t>e </a:t>
            </a:r>
            <a:r>
              <a:rPr lang="it-IT" sz="1600" b="1" dirty="0"/>
              <a:t>negli archivi </a:t>
            </a:r>
            <a:r>
              <a:rPr lang="it-IT" sz="1600" dirty="0"/>
              <a:t>della scuola documenti (fotografie, lettere, diari) che possano aiutare l’approfondimento di queste tematiche.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 Ci sarà il raffronto con storie simili avvenute in Europa  negli anni della Resistenza e della Ricostruzione.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Prodotto Finale : </a:t>
            </a:r>
            <a:r>
              <a:rPr lang="it-IT" sz="1600" dirty="0"/>
              <a:t>performance teatrale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Obiettivi</a:t>
            </a:r>
            <a:r>
              <a:rPr lang="it-IT" sz="1600" dirty="0"/>
              <a:t>: migliorare la conoscenza della storia contemporanea anche attraverso l’indagine relativa ai vissuti famigliari;</a:t>
            </a:r>
          </a:p>
        </p:txBody>
      </p:sp>
      <p:pic>
        <p:nvPicPr>
          <p:cNvPr id="1026" name="Picture 2" descr="Risultati immagini per organizzazione unione europea">
            <a:extLst>
              <a:ext uri="{FF2B5EF4-FFF2-40B4-BE49-F238E27FC236}">
                <a16:creationId xmlns:a16="http://schemas.microsoft.com/office/drawing/2014/main" id="{A5EB9FCB-5200-4724-977C-71B3D9157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04" y="2484355"/>
            <a:ext cx="5124450" cy="2562225"/>
          </a:xfrm>
          <a:prstGeom prst="rect">
            <a:avLst/>
          </a:prstGeom>
          <a:noFill/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84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364</TotalTime>
  <Words>307</Words>
  <Application>Microsoft Office PowerPoint</Application>
  <PresentationFormat>Personalizzato</PresentationFormat>
  <Paragraphs>34</Paragraphs>
  <Slides>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Century Gothic</vt:lpstr>
      <vt:lpstr>Tw Cen MT</vt:lpstr>
      <vt:lpstr>Tw Cen MT Condensed</vt:lpstr>
      <vt:lpstr>Wingdings 3</vt:lpstr>
      <vt:lpstr>Integrale</vt:lpstr>
      <vt:lpstr>CITTADINANZA EUROPEA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Orienting my future</dc:title>
  <dc:creator>tizzym68@gmail.com</dc:creator>
  <cp:lastModifiedBy>Marianna</cp:lastModifiedBy>
  <cp:revision>39</cp:revision>
  <dcterms:created xsi:type="dcterms:W3CDTF">2018-02-18T22:26:22Z</dcterms:created>
  <dcterms:modified xsi:type="dcterms:W3CDTF">2019-02-28T22:33:19Z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