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1" r:id="rId1"/>
  </p:sldMasterIdLst>
  <p:notesMasterIdLst>
    <p:notesMasterId r:id="rId8"/>
  </p:notesMasterIdLst>
  <p:handoutMasterIdLst>
    <p:handoutMasterId r:id="rId9"/>
  </p:handoutMasterIdLst>
  <p:sldIdLst>
    <p:sldId id="257" r:id="rId2"/>
    <p:sldId id="267" r:id="rId3"/>
    <p:sldId id="268" r:id="rId4"/>
    <p:sldId id="269" r:id="rId5"/>
    <p:sldId id="270" r:id="rId6"/>
    <p:sldId id="271" r:id="rId7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9DC9"/>
    <a:srgbClr val="D3E9EB"/>
    <a:srgbClr val="D1EBEA"/>
    <a:srgbClr val="E6E6E6"/>
    <a:srgbClr val="CAA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 varScale="1">
        <p:scale>
          <a:sx n="72" d="100"/>
          <a:sy n="72" d="100"/>
        </p:scale>
        <p:origin x="660" y="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80495B-AD93-47A2-9136-362C70DC2B6A}" type="datetime1">
              <a:rPr lang="it-IT" smtClean="0">
                <a:solidFill>
                  <a:schemeClr val="tx2"/>
                </a:solidFill>
              </a:rPr>
              <a:t>03/03/2019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94FC50-7CD9-4D30-81C7-57A5B1245385}" type="datetime1">
              <a:rPr lang="it-IT" smtClean="0"/>
              <a:pPr/>
              <a:t>03/03/2019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BF3510-D61F-421F-8910-9235B5631904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6481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120752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7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0226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40627330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48887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8140024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5619D06-56C3-422B-9066-598BDD25A582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7613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6462406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F9A309-531E-412A-ADAB-BC5D9D6CD015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0275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059A05-B9DC-47DC-A376-AB66C49AC72B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4945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BA52A2-3604-4775-A7B9-E8B0228CD9D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2658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E0CBBB7-0F5A-48B9-895E-ECE2AED3F80F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26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C8B608-C353-46DD-8D24-1C7B25068CA5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3695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2606454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158253A-E995-4F31-A6C7-8A3EB7EF2E2E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2909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B469BC-7A50-4E83-9495-E0FFBD6FA85A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258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84614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it-IT" sz="3200" b="1" dirty="0">
                <a:solidFill>
                  <a:schemeClr val="tx1"/>
                </a:solidFill>
              </a:rPr>
              <a:t>CAVOUR ORIENTA</a:t>
            </a: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613EAE74-FC4D-4D06-ADF1-6737EDD1957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890" b="2890"/>
          <a:stretch>
            <a:fillRect/>
          </a:stretch>
        </p:blipFill>
        <p:spPr>
          <a:xfrm>
            <a:off x="4438228" y="332656"/>
            <a:ext cx="3456384" cy="4964686"/>
          </a:xfrm>
        </p:spPr>
      </p:pic>
      <p:sp>
        <p:nvSpPr>
          <p:cNvPr id="5" name="Sottotitolo 4"/>
          <p:cNvSpPr>
            <a:spLocks noGrp="1"/>
          </p:cNvSpPr>
          <p:nvPr>
            <p:ph type="body" sz="half" idx="2"/>
          </p:nvPr>
        </p:nvSpPr>
        <p:spPr>
          <a:solidFill>
            <a:srgbClr val="749DC9"/>
          </a:solidFill>
        </p:spPr>
        <p:txBody>
          <a:bodyPr rtlCol="0">
            <a:normAutofit fontScale="85000" lnSpcReduction="20000"/>
          </a:bodyPr>
          <a:lstStyle/>
          <a:p>
            <a:pPr marL="0" indent="0" algn="ctr" rtl="0">
              <a:buNone/>
            </a:pPr>
            <a:endParaRPr lang="it-IT" b="1" dirty="0"/>
          </a:p>
          <a:p>
            <a:pPr marL="0" indent="0" algn="ctr" rtl="0">
              <a:buNone/>
            </a:pPr>
            <a:r>
              <a:rPr lang="it-IT" sz="1700" b="1" dirty="0"/>
              <a:t>Istituto Comprensivo 1 Modena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a 2 3">
            <a:extLst>
              <a:ext uri="{FF2B5EF4-FFF2-40B4-BE49-F238E27FC236}">
                <a16:creationId xmlns:a16="http://schemas.microsoft.com/office/drawing/2014/main" id="{5F008FDB-BBA7-4FD4-9376-A8DE3072208D}"/>
              </a:ext>
            </a:extLst>
          </p:cNvPr>
          <p:cNvSpPr/>
          <p:nvPr/>
        </p:nvSpPr>
        <p:spPr>
          <a:xfrm>
            <a:off x="909836" y="0"/>
            <a:ext cx="2880320" cy="1338130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1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Orientamento per il primo Ciclo 30 ORE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1FBCBD3-A244-4EE3-9659-1CC9BD770666}"/>
              </a:ext>
            </a:extLst>
          </p:cNvPr>
          <p:cNvSpPr/>
          <p:nvPr/>
        </p:nvSpPr>
        <p:spPr>
          <a:xfrm>
            <a:off x="263081" y="1482059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“I SASSI DI POLLICINO” 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746AB93-154B-4810-B6A6-48237594E18D}"/>
              </a:ext>
            </a:extLst>
          </p:cNvPr>
          <p:cNvSpPr/>
          <p:nvPr/>
        </p:nvSpPr>
        <p:spPr>
          <a:xfrm>
            <a:off x="524408" y="5326451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 15 alunni delle classi terze - secondaria Cavour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2D1D78D-8ACF-4A38-9AB4-F51C4996AE81}"/>
              </a:ext>
            </a:extLst>
          </p:cNvPr>
          <p:cNvSpPr/>
          <p:nvPr/>
        </p:nvSpPr>
        <p:spPr>
          <a:xfrm>
            <a:off x="437017" y="6055242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 –dicembre 2018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35A0559-467F-4CFD-9AD4-E5842C6BE344}"/>
              </a:ext>
            </a:extLst>
          </p:cNvPr>
          <p:cNvSpPr/>
          <p:nvPr/>
        </p:nvSpPr>
        <p:spPr>
          <a:xfrm>
            <a:off x="5828456" y="258010"/>
            <a:ext cx="6092825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 Il modulo prevede la visione di film </a:t>
            </a:r>
          </a:p>
          <a:p>
            <a:r>
              <a:rPr lang="it-IT" sz="1600" dirty="0"/>
              <a:t>come </a:t>
            </a:r>
            <a:r>
              <a:rPr lang="it-IT" sz="1600" b="1" dirty="0"/>
              <a:t>Billy Elliot </a:t>
            </a:r>
            <a:r>
              <a:rPr lang="it-IT" sz="1600" dirty="0"/>
              <a:t>e riflessioni</a:t>
            </a:r>
          </a:p>
          <a:p>
            <a:r>
              <a:rPr lang="it-IT" sz="1600" dirty="0"/>
              <a:t> sul concetto di passione, pressione famigliare,</a:t>
            </a:r>
          </a:p>
          <a:p>
            <a:r>
              <a:rPr lang="it-IT" sz="1600" dirty="0"/>
              <a:t> di autonomia e autodeterminazione di sé,</a:t>
            </a:r>
          </a:p>
          <a:p>
            <a:r>
              <a:rPr lang="it-IT" sz="1600" dirty="0"/>
              <a:t> di pregiudizio.</a:t>
            </a:r>
          </a:p>
          <a:p>
            <a:endParaRPr lang="it-IT" sz="1600" dirty="0"/>
          </a:p>
          <a:p>
            <a:r>
              <a:rPr lang="it-IT" sz="1600" dirty="0"/>
              <a:t> Sono programmate letture finalizzate e</a:t>
            </a:r>
          </a:p>
          <a:p>
            <a:r>
              <a:rPr lang="it-IT" sz="1600" dirty="0"/>
              <a:t> discussioni di gruppo sul film e testi </a:t>
            </a:r>
          </a:p>
          <a:p>
            <a:r>
              <a:rPr lang="it-IT" sz="1600" dirty="0"/>
              <a:t>appositamente predisposti. </a:t>
            </a:r>
          </a:p>
          <a:p>
            <a:endParaRPr lang="it-IT" sz="1600" dirty="0"/>
          </a:p>
          <a:p>
            <a:r>
              <a:rPr lang="it-IT" sz="1600" dirty="0"/>
              <a:t>Si lavorerà sul concetto del </a:t>
            </a:r>
            <a:r>
              <a:rPr lang="it-IT" sz="1600" b="1" dirty="0">
                <a:solidFill>
                  <a:schemeClr val="accent1">
                    <a:lumMod val="50000"/>
                  </a:schemeClr>
                </a:solidFill>
              </a:rPr>
              <a:t>talento personale</a:t>
            </a:r>
            <a:r>
              <a:rPr lang="it-IT" sz="1600" dirty="0"/>
              <a:t>, </a:t>
            </a:r>
          </a:p>
          <a:p>
            <a:r>
              <a:rPr lang="it-IT" sz="1600" dirty="0"/>
              <a:t>inclinazioni, cultura, sogno.</a:t>
            </a:r>
            <a:br>
              <a:rPr lang="it-IT" sz="1600" dirty="0"/>
            </a:br>
            <a:r>
              <a:rPr lang="it-IT" sz="1600" dirty="0"/>
              <a:t> Conoscenza di contesti formativi offerti dalla città </a:t>
            </a:r>
          </a:p>
          <a:p>
            <a:r>
              <a:rPr lang="it-IT" sz="1600" dirty="0"/>
              <a:t>mediante visite in istituti superiori. </a:t>
            </a:r>
          </a:p>
          <a:p>
            <a:endParaRPr lang="it-IT" sz="1600" dirty="0"/>
          </a:p>
          <a:p>
            <a:r>
              <a:rPr lang="it-IT" sz="1600" dirty="0"/>
              <a:t>Incontri con alunni e docenti delle scuole superiori.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b="1" dirty="0"/>
              <a:t>Obiettivi</a:t>
            </a:r>
            <a:r>
              <a:rPr lang="it-IT" sz="1600" dirty="0"/>
              <a:t>: riflettere sulle proprie capacità</a:t>
            </a:r>
          </a:p>
          <a:p>
            <a:r>
              <a:rPr lang="it-IT" sz="1600" dirty="0"/>
              <a:t>ed i propri talenti/</a:t>
            </a:r>
          </a:p>
          <a:p>
            <a:r>
              <a:rPr lang="it-IT" sz="1600" dirty="0"/>
              <a:t>fare una scelta consapevole delle scuole </a:t>
            </a:r>
          </a:p>
          <a:p>
            <a:r>
              <a:rPr lang="it-IT" sz="1600" dirty="0"/>
              <a:t>superiori/</a:t>
            </a:r>
          </a:p>
          <a:p>
            <a:r>
              <a:rPr lang="it-IT" sz="1600" dirty="0"/>
              <a:t> conoscere le opportunità del territorio.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A3999C0-6404-4474-96E0-8676CE85D5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949"/>
          <a:stretch/>
        </p:blipFill>
        <p:spPr>
          <a:xfrm>
            <a:off x="1290987" y="2154951"/>
            <a:ext cx="2552700" cy="287375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55421F6-0C56-4826-9873-5B3A2EDEA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277" y="2010935"/>
            <a:ext cx="2662119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a 2 2">
            <a:extLst>
              <a:ext uri="{FF2B5EF4-FFF2-40B4-BE49-F238E27FC236}">
                <a16:creationId xmlns:a16="http://schemas.microsoft.com/office/drawing/2014/main" id="{E4DB7C1E-C657-48B2-9E5B-00993877211D}"/>
              </a:ext>
            </a:extLst>
          </p:cNvPr>
          <p:cNvSpPr/>
          <p:nvPr/>
        </p:nvSpPr>
        <p:spPr>
          <a:xfrm>
            <a:off x="909836" y="116632"/>
            <a:ext cx="3168352" cy="1512168"/>
          </a:xfrm>
          <a:prstGeom prst="doubleWave">
            <a:avLst>
              <a:gd name="adj1" fmla="val 6250"/>
              <a:gd name="adj2" fmla="val 27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2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Orientamento per il primo Ciclo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                                                             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135B257-575F-4CA3-9033-346635B1C92A}"/>
              </a:ext>
            </a:extLst>
          </p:cNvPr>
          <p:cNvSpPr/>
          <p:nvPr/>
        </p:nvSpPr>
        <p:spPr>
          <a:xfrm>
            <a:off x="621802" y="1844824"/>
            <a:ext cx="45365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“IL DIRITTO DI CONTARE” 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5BF6693-F0AB-4132-AEEF-5CBE0D7943C7}"/>
              </a:ext>
            </a:extLst>
          </p:cNvPr>
          <p:cNvSpPr/>
          <p:nvPr/>
        </p:nvSpPr>
        <p:spPr>
          <a:xfrm>
            <a:off x="478903" y="5311386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 16 alunni delle classi terze - secondaria Cavour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ED4F7CA-392A-453A-B0A3-699BBB8F77BA}"/>
              </a:ext>
            </a:extLst>
          </p:cNvPr>
          <p:cNvSpPr/>
          <p:nvPr/>
        </p:nvSpPr>
        <p:spPr>
          <a:xfrm>
            <a:off x="446280" y="6093296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 –dicembre 2018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F0C4837-3B9A-4EDB-847D-81CDBAAB738B}"/>
              </a:ext>
            </a:extLst>
          </p:cNvPr>
          <p:cNvSpPr/>
          <p:nvPr/>
        </p:nvSpPr>
        <p:spPr>
          <a:xfrm>
            <a:off x="5950396" y="130402"/>
            <a:ext cx="6092825" cy="59564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Il modulo prevede letture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di tipo </a:t>
            </a:r>
            <a:r>
              <a:rPr lang="it-IT" sz="1600" b="1" dirty="0"/>
              <a:t>autobiografico</a:t>
            </a:r>
            <a:r>
              <a:rPr lang="it-IT" sz="1600" dirty="0"/>
              <a:t>, tipo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Storie della buona notte per ragazzine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ribelli;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analisi degli stereotipi di genere</a:t>
            </a:r>
            <a:r>
              <a:rPr lang="it-IT" sz="1600" dirty="0"/>
              <a:t>: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uomo, donna, coppia, lavori di maschio,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lavori di femmina, conoscere le biografie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di donne che si sono affermate nella storia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Obiettivi</a:t>
            </a:r>
            <a:r>
              <a:rPr lang="it-IT" sz="1600" dirty="0"/>
              <a:t>: superare l’dea che gli indirizzi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tecnico-scientifici siano rivolti soprattutto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ai maschi per permettere alle studentesse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una lettura autentica delle proprie inclinazioni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ed effettuare scelte consapevoli del proprio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percorso di scuole superiori.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0B058FD-F492-4AD2-86DC-198AF12D2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367" y="2411291"/>
            <a:ext cx="33813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a 2 1">
            <a:extLst>
              <a:ext uri="{FF2B5EF4-FFF2-40B4-BE49-F238E27FC236}">
                <a16:creationId xmlns:a16="http://schemas.microsoft.com/office/drawing/2014/main" id="{623B371E-73EB-4424-9015-8FAB412DE4CB}"/>
              </a:ext>
            </a:extLst>
          </p:cNvPr>
          <p:cNvSpPr/>
          <p:nvPr/>
        </p:nvSpPr>
        <p:spPr>
          <a:xfrm>
            <a:off x="954993" y="0"/>
            <a:ext cx="2880320" cy="1440160"/>
          </a:xfrm>
          <a:prstGeom prst="doubleWave">
            <a:avLst>
              <a:gd name="adj1" fmla="val 6250"/>
              <a:gd name="adj2" fmla="val 4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3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Orientamento per il primo Ciclo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AE31A4D-9647-47C0-A32E-D152C0D83210}"/>
              </a:ext>
            </a:extLst>
          </p:cNvPr>
          <p:cNvSpPr/>
          <p:nvPr/>
        </p:nvSpPr>
        <p:spPr>
          <a:xfrm>
            <a:off x="759097" y="1556599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Insieme…come? Sulle basi del diritto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8E4FD2-4774-4B7E-8CB4-9B27FF2F9AA5}"/>
              </a:ext>
            </a:extLst>
          </p:cNvPr>
          <p:cNvSpPr/>
          <p:nvPr/>
        </p:nvSpPr>
        <p:spPr>
          <a:xfrm>
            <a:off x="479396" y="5004465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Destinatari</a:t>
            </a:r>
            <a:r>
              <a:rPr lang="it-IT" sz="1600" dirty="0"/>
              <a:t>:  20 alunni delle classi terze - secondaria Cavour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0FFAB40-4A06-47E7-987B-2D891D63DBD6}"/>
              </a:ext>
            </a:extLst>
          </p:cNvPr>
          <p:cNvSpPr/>
          <p:nvPr/>
        </p:nvSpPr>
        <p:spPr>
          <a:xfrm>
            <a:off x="483105" y="5826715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Periodo</a:t>
            </a:r>
            <a:r>
              <a:rPr lang="it-IT" sz="1600" dirty="0"/>
              <a:t>:  ottobre 2018 –dicembre 2018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BF7343C-A2C2-49D6-99BB-5F94F18BA942}"/>
              </a:ext>
            </a:extLst>
          </p:cNvPr>
          <p:cNvSpPr/>
          <p:nvPr/>
        </p:nvSpPr>
        <p:spPr>
          <a:xfrm>
            <a:off x="5828456" y="258010"/>
            <a:ext cx="6092825" cy="48484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I contenuti del percorso prevedono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l’educazione alla convivenza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ed alla necessità di regole condivise;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basi del diritto;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riflessioni sui contesti degenerati dove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la mancanza di rispetto genera caos,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impossibilità di apprendere.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Predisposizione di un nuovo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Regolamento di Istituto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b="1" dirty="0"/>
              <a:t>Obiettivi:</a:t>
            </a:r>
            <a:r>
              <a:rPr lang="it-IT" sz="1600" dirty="0"/>
              <a:t> lo studio del diritto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come proposta di scelta per le scuole superiori.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D5F066-C276-47C8-968F-394A5F407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465" y="2042370"/>
            <a:ext cx="4021795" cy="314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8802B74-5CAE-4FF9-A794-30E99E252FFC}"/>
              </a:ext>
            </a:extLst>
          </p:cNvPr>
          <p:cNvSpPr/>
          <p:nvPr/>
        </p:nvSpPr>
        <p:spPr>
          <a:xfrm>
            <a:off x="432352" y="5244850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20 alunni delle classi terze - secondaria Cavour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EC68CC0-B714-46E1-9E36-5CBCE28A2422}"/>
              </a:ext>
            </a:extLst>
          </p:cNvPr>
          <p:cNvSpPr/>
          <p:nvPr/>
        </p:nvSpPr>
        <p:spPr>
          <a:xfrm>
            <a:off x="432352" y="6111087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52F76857-FBB3-45A7-9718-4F1532C22966}"/>
              </a:ext>
            </a:extLst>
          </p:cNvPr>
          <p:cNvSpPr/>
          <p:nvPr/>
        </p:nvSpPr>
        <p:spPr>
          <a:xfrm>
            <a:off x="954991" y="0"/>
            <a:ext cx="2880320" cy="1435741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4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Orientamento per il primo Ciclo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01ECF11-B8AB-42EA-8059-D10B58716AAD}"/>
              </a:ext>
            </a:extLst>
          </p:cNvPr>
          <p:cNvSpPr/>
          <p:nvPr/>
        </p:nvSpPr>
        <p:spPr>
          <a:xfrm>
            <a:off x="219998" y="1717203"/>
            <a:ext cx="45496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400" b="1" dirty="0"/>
              <a:t> Il classico va sempre di moda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0B7B55C-D4A4-4DF1-88CD-B5BC5EA2B5C1}"/>
              </a:ext>
            </a:extLst>
          </p:cNvPr>
          <p:cNvSpPr/>
          <p:nvPr/>
        </p:nvSpPr>
        <p:spPr>
          <a:xfrm>
            <a:off x="5828456" y="258010"/>
            <a:ext cx="6092825" cy="48484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I contenuti del percorso prevedono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la lettura animata dei classici “</a:t>
            </a:r>
            <a:r>
              <a:rPr lang="it-IT" sz="1600" b="1" dirty="0"/>
              <a:t>Odissea</a:t>
            </a:r>
            <a:r>
              <a:rPr lang="it-IT" sz="1600" dirty="0"/>
              <a:t>”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e/o </a:t>
            </a:r>
            <a:r>
              <a:rPr lang="it-IT" sz="1600" b="1" dirty="0"/>
              <a:t>Aristofane</a:t>
            </a:r>
            <a:r>
              <a:rPr lang="it-IT" sz="1600" dirty="0"/>
              <a:t>;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studio dei classici e del teatro greco;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scambio/confronto con alunni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del liceo classico.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b="1" dirty="0"/>
              <a:t> Obiettivi</a:t>
            </a:r>
            <a:r>
              <a:rPr lang="it-IT" sz="1600" dirty="0"/>
              <a:t>: avvicinare gli studenti allo studio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dei classici riconoscendone la grande 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attualità;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interpretare la letteratura ed il teatro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come specchio della società.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AE82E55-91F1-44E5-AEF9-F115041A4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31" y="2315437"/>
            <a:ext cx="3562089" cy="278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8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32FAD49-A82C-4CD7-BFD8-09F1B30F3E8C}"/>
              </a:ext>
            </a:extLst>
          </p:cNvPr>
          <p:cNvSpPr/>
          <p:nvPr/>
        </p:nvSpPr>
        <p:spPr>
          <a:xfrm>
            <a:off x="343407" y="5137115"/>
            <a:ext cx="5278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15 genitori e alunni - secondaria Cavour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C347E2-3696-4708-B7C8-3DDBDAB2E572}"/>
              </a:ext>
            </a:extLst>
          </p:cNvPr>
          <p:cNvSpPr/>
          <p:nvPr/>
        </p:nvSpPr>
        <p:spPr>
          <a:xfrm>
            <a:off x="369810" y="5674878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2018- Dicembre 2018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0B41056C-9710-41B1-B391-DFECB151039C}"/>
              </a:ext>
            </a:extLst>
          </p:cNvPr>
          <p:cNvSpPr/>
          <p:nvPr/>
        </p:nvSpPr>
        <p:spPr>
          <a:xfrm>
            <a:off x="909836" y="-1"/>
            <a:ext cx="3024336" cy="1630319"/>
          </a:xfrm>
          <a:prstGeom prst="doubleWave">
            <a:avLst>
              <a:gd name="adj1" fmla="val 6250"/>
              <a:gd name="adj2" fmla="val 50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5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Orientamento per il primo Ciclo 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E546877-8504-4589-AA3C-412A4B442443}"/>
              </a:ext>
            </a:extLst>
          </p:cNvPr>
          <p:cNvSpPr/>
          <p:nvPr/>
        </p:nvSpPr>
        <p:spPr>
          <a:xfrm>
            <a:off x="440959" y="1649159"/>
            <a:ext cx="4198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Cavour Orienta i genitori e gli alunni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92940C9-D85A-4A5A-AB7E-B6EE998C50A0}"/>
              </a:ext>
            </a:extLst>
          </p:cNvPr>
          <p:cNvSpPr/>
          <p:nvPr/>
        </p:nvSpPr>
        <p:spPr>
          <a:xfrm>
            <a:off x="5828456" y="258010"/>
            <a:ext cx="6092825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/>
              <a:t> L’accompagnamento del percorso </a:t>
            </a:r>
          </a:p>
          <a:p>
            <a:r>
              <a:rPr lang="it-IT" sz="1600" dirty="0"/>
              <a:t>decisionale dello studente al termine </a:t>
            </a:r>
          </a:p>
          <a:p>
            <a:r>
              <a:rPr lang="it-IT" sz="1600" dirty="0"/>
              <a:t>della 3 media da parte del genitore</a:t>
            </a:r>
          </a:p>
          <a:p>
            <a:r>
              <a:rPr lang="it-IT" sz="1600" dirty="0"/>
              <a:t>rimanda ad una responsabilità formativa</a:t>
            </a:r>
          </a:p>
          <a:p>
            <a:r>
              <a:rPr lang="it-IT" sz="1600" dirty="0"/>
              <a:t> che coinvolge il progetto di vita </a:t>
            </a:r>
          </a:p>
          <a:p>
            <a:r>
              <a:rPr lang="it-IT" sz="1600" dirty="0"/>
              <a:t>dello studente.</a:t>
            </a:r>
          </a:p>
          <a:p>
            <a:endParaRPr lang="it-IT" sz="1600" dirty="0"/>
          </a:p>
          <a:p>
            <a:r>
              <a:rPr lang="it-IT" sz="1600" dirty="0"/>
              <a:t> Il percorso formativo propone</a:t>
            </a:r>
          </a:p>
          <a:p>
            <a:r>
              <a:rPr lang="it-IT" sz="1600" dirty="0"/>
              <a:t> una serie di incontri con i genitori </a:t>
            </a:r>
          </a:p>
          <a:p>
            <a:r>
              <a:rPr lang="it-IT" sz="1600" dirty="0"/>
              <a:t>sul tema della </a:t>
            </a:r>
            <a:r>
              <a:rPr lang="it-IT" sz="1600" b="1" dirty="0"/>
              <a:t>genitorialità</a:t>
            </a:r>
            <a:r>
              <a:rPr lang="it-IT" sz="1600" dirty="0"/>
              <a:t>,</a:t>
            </a:r>
          </a:p>
          <a:p>
            <a:r>
              <a:rPr lang="it-IT" sz="1600" dirty="0"/>
              <a:t> in particolare sull’</a:t>
            </a:r>
            <a:r>
              <a:rPr lang="it-IT" sz="1600" b="1" dirty="0"/>
              <a:t>orientamento</a:t>
            </a:r>
            <a:r>
              <a:rPr lang="it-IT" sz="1600" dirty="0"/>
              <a:t> e</a:t>
            </a:r>
          </a:p>
          <a:p>
            <a:r>
              <a:rPr lang="it-IT" sz="1600" dirty="0"/>
              <a:t> sulla </a:t>
            </a:r>
            <a:r>
              <a:rPr lang="it-IT" sz="1600" b="1" dirty="0"/>
              <a:t>educazione alla scelta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/>
              <a:t> </a:t>
            </a:r>
            <a:r>
              <a:rPr lang="it-IT" sz="1600" b="1" dirty="0"/>
              <a:t>Obiettivi:</a:t>
            </a:r>
            <a:r>
              <a:rPr lang="it-IT" sz="1600" dirty="0"/>
              <a:t> Favorire un maggiore dialogo</a:t>
            </a:r>
          </a:p>
          <a:p>
            <a:r>
              <a:rPr lang="it-IT" sz="1600" dirty="0"/>
              <a:t> tra genitori e figli;</a:t>
            </a:r>
          </a:p>
          <a:p>
            <a:r>
              <a:rPr lang="it-IT" sz="1600" dirty="0"/>
              <a:t> stimolare una genitorialità positiva</a:t>
            </a:r>
          </a:p>
          <a:p>
            <a:r>
              <a:rPr lang="it-IT" sz="1600" dirty="0"/>
              <a:t> ed una collaborazione attiva nei confronti</a:t>
            </a:r>
          </a:p>
          <a:p>
            <a:r>
              <a:rPr lang="it-IT" sz="1600" dirty="0"/>
              <a:t> della scuola in merito alla articolazione </a:t>
            </a:r>
          </a:p>
          <a:p>
            <a:r>
              <a:rPr lang="it-IT" sz="1600" dirty="0"/>
              <a:t>delle azioni di orientamento.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5EF93B-FA5B-43BC-96C9-0A51702D5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301" y="2201844"/>
            <a:ext cx="33813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399</TotalTime>
  <Words>559</Words>
  <Application>Microsoft Office PowerPoint</Application>
  <PresentationFormat>Personalizzato</PresentationFormat>
  <Paragraphs>135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Trebuchet MS</vt:lpstr>
      <vt:lpstr>Wingdings 3</vt:lpstr>
      <vt:lpstr>Sfaccettatura</vt:lpstr>
      <vt:lpstr>CAVOUR ORIENTA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Orienting my future</dc:title>
  <dc:creator>tizzym68@gmail.com</dc:creator>
  <cp:lastModifiedBy>Marianna</cp:lastModifiedBy>
  <cp:revision>47</cp:revision>
  <dcterms:created xsi:type="dcterms:W3CDTF">2018-02-18T22:26:22Z</dcterms:created>
  <dcterms:modified xsi:type="dcterms:W3CDTF">2019-03-03T14:12:50Z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