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65" r:id="rId1"/>
  </p:sldMasterIdLst>
  <p:notesMasterIdLst>
    <p:notesMasterId r:id="rId9"/>
  </p:notesMasterIdLst>
  <p:handoutMasterIdLst>
    <p:handoutMasterId r:id="rId10"/>
  </p:handoutMasterIdLst>
  <p:sldIdLst>
    <p:sldId id="257" r:id="rId2"/>
    <p:sldId id="267" r:id="rId3"/>
    <p:sldId id="268" r:id="rId4"/>
    <p:sldId id="269" r:id="rId5"/>
    <p:sldId id="270" r:id="rId6"/>
    <p:sldId id="271" r:id="rId7"/>
    <p:sldId id="272" r:id="rId8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945">
          <p15:clr>
            <a:srgbClr val="A4A3A4"/>
          </p15:clr>
        </p15:guide>
        <p15:guide id="3" orient="horz" pos="3888">
          <p15:clr>
            <a:srgbClr val="A4A3A4"/>
          </p15:clr>
        </p15:guide>
        <p15:guide id="4" orient="horz" pos="192">
          <p15:clr>
            <a:srgbClr val="A4A3A4"/>
          </p15:clr>
        </p15:guide>
        <p15:guide id="5" orient="horz" pos="1072">
          <p15:clr>
            <a:srgbClr val="A4A3A4"/>
          </p15:clr>
        </p15:guide>
        <p15:guide id="6" pos="3839">
          <p15:clr>
            <a:srgbClr val="A4A3A4"/>
          </p15:clr>
        </p15:guide>
        <p15:guide id="7" pos="704">
          <p15:clr>
            <a:srgbClr val="A4A3A4"/>
          </p15:clr>
        </p15:guide>
        <p15:guide id="8" pos="71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8ABD"/>
    <a:srgbClr val="D3E9EB"/>
    <a:srgbClr val="D1EBEA"/>
    <a:srgbClr val="E6E6E6"/>
    <a:srgbClr val="CAA9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82" autoAdjust="0"/>
  </p:normalViewPr>
  <p:slideViewPr>
    <p:cSldViewPr showGuides="1">
      <p:cViewPr varScale="1">
        <p:scale>
          <a:sx n="72" d="100"/>
          <a:sy n="72" d="100"/>
        </p:scale>
        <p:origin x="660" y="78"/>
      </p:cViewPr>
      <p:guideLst>
        <p:guide orient="horz" pos="2160"/>
        <p:guide orient="horz" pos="945"/>
        <p:guide orient="horz" pos="3888"/>
        <p:guide orient="horz" pos="192"/>
        <p:guide orient="horz" pos="1072"/>
        <p:guide pos="3839"/>
        <p:guide pos="704"/>
        <p:guide pos="7102"/>
      </p:guideLst>
    </p:cSldViewPr>
  </p:slideViewPr>
  <p:outlineViewPr>
    <p:cViewPr>
      <p:scale>
        <a:sx n="33" d="100"/>
        <a:sy n="33" d="100"/>
      </p:scale>
      <p:origin x="0" y="-2886"/>
    </p:cViewPr>
  </p:outlin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89" d="100"/>
          <a:sy n="89" d="100"/>
        </p:scale>
        <p:origin x="30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B80495B-AD93-47A2-9136-362C70DC2B6A}" type="datetime1">
              <a:rPr lang="it-IT" smtClean="0">
                <a:solidFill>
                  <a:schemeClr val="tx2"/>
                </a:solidFill>
              </a:rPr>
              <a:t>03/03/2019</a:t>
            </a:fld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>
              <a:solidFill>
                <a:schemeClr val="tx2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FD77566-CD65-4859-9FA1-43956DC85B8C}" type="slidenum">
              <a:rPr lang="it-IT" smtClean="0">
                <a:solidFill>
                  <a:schemeClr val="tx2"/>
                </a:solidFill>
              </a:rPr>
              <a:t>‹N›</a:t>
            </a:fld>
            <a:endParaRPr lang="it-IT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1894FC50-7CD9-4D30-81C7-57A5B1245385}" type="datetime1">
              <a:rPr lang="it-IT" smtClean="0"/>
              <a:pPr/>
              <a:t>03/03/2019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pPr rtl="0"/>
            <a:fld id="{B8796F01-7154-41E0-B48B-A6921757531A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B8796F01-7154-41E0-B48B-A6921757531A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77057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5958" y="-4763"/>
            <a:ext cx="5013606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7638" y="1380069"/>
            <a:ext cx="8572389" cy="2616199"/>
          </a:xfrm>
        </p:spPr>
        <p:txBody>
          <a:bodyPr anchor="b">
            <a:normAutofit/>
          </a:bodyPr>
          <a:lstStyle>
            <a:lvl1pPr algn="r">
              <a:defRPr sz="5998">
                <a:effectLst/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4202" y="3996267"/>
            <a:ext cx="698582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099">
                <a:solidFill>
                  <a:schemeClr val="tx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FBF3510-D61F-421F-8910-9235B5631904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1023" y="5883276"/>
            <a:ext cx="4322918" cy="365125"/>
          </a:xfrm>
        </p:spPr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17679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5" y="4732865"/>
            <a:ext cx="10016102" cy="566738"/>
          </a:xfrm>
        </p:spPr>
        <p:txBody>
          <a:bodyPr anchor="b">
            <a:normAutofit/>
          </a:bodyPr>
          <a:lstStyle>
            <a:lvl1pPr algn="ctr">
              <a:defRPr sz="2399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5391" y="932112"/>
            <a:ext cx="8223802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3925" y="5299603"/>
            <a:ext cx="10016102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907317430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6" y="685800"/>
            <a:ext cx="10016102" cy="3048000"/>
          </a:xfrm>
        </p:spPr>
        <p:txBody>
          <a:bodyPr anchor="ctr">
            <a:normAutofit/>
          </a:bodyPr>
          <a:lstStyle>
            <a:lvl1pPr algn="ctr">
              <a:defRPr sz="3199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6" y="4343400"/>
            <a:ext cx="10016104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01765517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196" y="863023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0588" y="2819399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637" y="685801"/>
            <a:ext cx="8987671" cy="2743199"/>
          </a:xfrm>
        </p:spPr>
        <p:txBody>
          <a:bodyPr anchor="ctr">
            <a:normAutofit/>
          </a:bodyPr>
          <a:lstStyle>
            <a:lvl1pPr algn="ctr">
              <a:defRPr sz="3199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177" y="3428999"/>
            <a:ext cx="853059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799"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343400"/>
            <a:ext cx="1001610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5497454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7" y="3308581"/>
            <a:ext cx="10016100" cy="1468800"/>
          </a:xfrm>
        </p:spPr>
        <p:txBody>
          <a:bodyPr anchor="b">
            <a:normAutofit/>
          </a:bodyPr>
          <a:lstStyle>
            <a:lvl1pPr algn="r">
              <a:defRPr sz="3199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777381"/>
            <a:ext cx="100161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908870150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196" y="863023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0588" y="2819399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637" y="685801"/>
            <a:ext cx="8987671" cy="2743199"/>
          </a:xfrm>
        </p:spPr>
        <p:txBody>
          <a:bodyPr anchor="ctr">
            <a:normAutofit/>
          </a:bodyPr>
          <a:lstStyle>
            <a:lvl1pPr algn="ctr">
              <a:defRPr sz="3199" b="0" cap="none"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3926" y="3886200"/>
            <a:ext cx="10016101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399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775200"/>
            <a:ext cx="10016101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12106795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6" y="685801"/>
            <a:ext cx="10016103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3926" y="3505200"/>
            <a:ext cx="10016104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799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343400"/>
            <a:ext cx="10016104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2529170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5619D06-56C3-422B-9066-598BDD25A582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591C5AD9-787D-40FA-8A4D-16A055B9AF81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565543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0121" y="685800"/>
            <a:ext cx="1769908" cy="5105400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3925" y="685800"/>
            <a:ext cx="8017654" cy="5105400"/>
          </a:xfrm>
        </p:spPr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41547886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7F9A309-531E-412A-ADAB-BC5D9D6CD015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49005" y="5867132"/>
            <a:ext cx="551023" cy="365125"/>
          </a:xfrm>
        </p:spPr>
        <p:txBody>
          <a:bodyPr/>
          <a:lstStyle/>
          <a:p>
            <a:pPr rtl="0"/>
            <a:fld id="{DA60BA0E-20D0-4E7C-B286-26C960A6788F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7997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610" y="2666999"/>
            <a:ext cx="8928421" cy="2110382"/>
          </a:xfrm>
        </p:spPr>
        <p:txBody>
          <a:bodyPr anchor="b"/>
          <a:lstStyle>
            <a:lvl1pPr algn="r">
              <a:defRPr sz="3999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1608" y="4777381"/>
            <a:ext cx="892842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4059A05-B9DC-47DC-A376-AB66C49AC72B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76228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5" y="685801"/>
            <a:ext cx="10016104" cy="1752599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3926" y="2667000"/>
            <a:ext cx="4893780" cy="3124201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6246" y="2667000"/>
            <a:ext cx="4893781" cy="3124200"/>
          </a:xfrm>
        </p:spPr>
        <p:txBody>
          <a:bodyPr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6BA52A2-3604-4775-A7B9-E8B0228CD9D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093192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1718" y="2658533"/>
            <a:ext cx="4605988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accent1">
                    <a:lumMod val="7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3925" y="3335337"/>
            <a:ext cx="4893781" cy="2455862"/>
          </a:xfrm>
        </p:spPr>
        <p:txBody>
          <a:bodyPr anchor="t"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78696" y="2667000"/>
            <a:ext cx="4621333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accent1">
                    <a:lumMod val="7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46" y="3335337"/>
            <a:ext cx="4893781" cy="2455862"/>
          </a:xfrm>
        </p:spPr>
        <p:txBody>
          <a:bodyPr anchor="t">
            <a:normAutofit/>
          </a:bodyPr>
          <a:lstStyle>
            <a:lvl1pPr>
              <a:defRPr sz="1799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E0CBBB7-0F5A-48B9-895E-ECE2AED3F80F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49237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FC8B608-C353-46DD-8D24-1C7B25068CA5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134797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81033906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6" y="1600200"/>
            <a:ext cx="3548197" cy="1371600"/>
          </a:xfrm>
        </p:spPr>
        <p:txBody>
          <a:bodyPr anchor="b">
            <a:normAutofit/>
          </a:bodyPr>
          <a:lstStyle>
            <a:lvl1pPr algn="ctr">
              <a:defRPr sz="2399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0663" y="685800"/>
            <a:ext cx="6239365" cy="5105401"/>
          </a:xfrm>
        </p:spPr>
        <p:txBody>
          <a:bodyPr anchor="ctr">
            <a:normAutofit/>
          </a:bodyPr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3926" y="2971800"/>
            <a:ext cx="3548197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8158253A-E995-4F31-A6C7-8A3EB7EF2E2E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315935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338" y="1752599"/>
            <a:ext cx="5424745" cy="1371600"/>
          </a:xfrm>
        </p:spPr>
        <p:txBody>
          <a:bodyPr anchor="b">
            <a:normAutofit/>
          </a:bodyPr>
          <a:lstStyle>
            <a:lvl1pPr algn="ctr">
              <a:defRPr sz="2799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2704" y="914400"/>
            <a:ext cx="3280120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338" y="3124199"/>
            <a:ext cx="5424745" cy="1828800"/>
          </a:xfrm>
        </p:spPr>
        <p:txBody>
          <a:bodyPr>
            <a:normAutofit/>
          </a:bodyPr>
          <a:lstStyle>
            <a:lvl1pPr marL="0" indent="0" algn="ctr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DB469BC-7A50-4E83-9495-E0FFBD6FA85A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DFBB78A-01B4-41F2-96B0-677A4A28283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90310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C8A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773" y="1"/>
            <a:ext cx="2436178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3925" y="685801"/>
            <a:ext cx="10016104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4" y="2667000"/>
            <a:ext cx="10016104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0122" y="5883276"/>
            <a:ext cx="1142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98ACD5BE-3A92-4E94-8484-977D094C6B0C}" type="datetime1">
              <a:rPr lang="it-IT" noProof="0" smtClean="0"/>
              <a:t>03/03/2019</a:t>
            </a:fld>
            <a:endParaRPr lang="it-IT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610" y="5883276"/>
            <a:ext cx="7082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r>
              <a:rPr lang="it-IT" noProof="0"/>
              <a:t>Aggiungere un piè di pagina</a:t>
            </a:r>
            <a:endParaRPr lang="it-IT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9005" y="5883276"/>
            <a:ext cx="551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rtl="0"/>
            <a:fld id="{EB37DED6-D4C7-42EE-AB49-D2E39E64FDE4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76789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6" r:id="rId1"/>
    <p:sldLayoutId id="2147483867" r:id="rId2"/>
    <p:sldLayoutId id="2147483868" r:id="rId3"/>
    <p:sldLayoutId id="2147483869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0" r:id="rId15"/>
    <p:sldLayoutId id="2147483881" r:id="rId16"/>
    <p:sldLayoutId id="2147483882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ctr" defTabSz="457063" rtl="0" eaLnBrk="1" latinLnBrk="0" hangingPunct="1">
        <a:spcBef>
          <a:spcPct val="0"/>
        </a:spcBef>
        <a:buNone/>
        <a:defRPr sz="3999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64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399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999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99790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799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2587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999650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it-IT" sz="3200" b="1" dirty="0"/>
              <a:t>HERITAGE &amp; TOURISM</a:t>
            </a:r>
            <a:endParaRPr lang="it-IT" sz="3200" b="1" dirty="0">
              <a:solidFill>
                <a:schemeClr val="tx1"/>
              </a:solidFill>
            </a:endParaRPr>
          </a:p>
        </p:txBody>
      </p:sp>
      <p:pic>
        <p:nvPicPr>
          <p:cNvPr id="4" name="Segnaposto immagine 3">
            <a:extLst>
              <a:ext uri="{FF2B5EF4-FFF2-40B4-BE49-F238E27FC236}">
                <a16:creationId xmlns:a16="http://schemas.microsoft.com/office/drawing/2014/main" id="{0F96E6F7-770F-484A-A8C5-AF78688CAF8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/>
          <a:srcRect t="2607" b="2607"/>
          <a:stretch>
            <a:fillRect/>
          </a:stretch>
        </p:blipFill>
        <p:spPr>
          <a:xfrm>
            <a:off x="7592703" y="620689"/>
            <a:ext cx="3969011" cy="5532212"/>
          </a:xfrm>
        </p:spPr>
      </p:pic>
      <p:sp>
        <p:nvSpPr>
          <p:cNvPr id="5" name="Sottotitolo 4"/>
          <p:cNvSpPr>
            <a:spLocks noGrp="1"/>
          </p:cNvSpPr>
          <p:nvPr>
            <p:ph type="body" sz="half" idx="2"/>
          </p:nvPr>
        </p:nvSpPr>
        <p:spPr>
          <a:xfrm>
            <a:off x="1482338" y="4077071"/>
            <a:ext cx="5424745" cy="875927"/>
          </a:xfr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rtlCol="0"/>
          <a:lstStyle/>
          <a:p>
            <a:pPr marL="0" indent="0" rtl="0">
              <a:buNone/>
            </a:pPr>
            <a:r>
              <a:rPr lang="it-IT" sz="2000" b="1" dirty="0"/>
              <a:t>Istituto Comprensivo 1 Modena</a:t>
            </a:r>
            <a:br>
              <a:rPr lang="it-IT" dirty="0"/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9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nda 2 3">
            <a:extLst>
              <a:ext uri="{FF2B5EF4-FFF2-40B4-BE49-F238E27FC236}">
                <a16:creationId xmlns:a16="http://schemas.microsoft.com/office/drawing/2014/main" id="{5F008FDB-BBA7-4FD4-9376-A8DE3072208D}"/>
              </a:ext>
            </a:extLst>
          </p:cNvPr>
          <p:cNvSpPr/>
          <p:nvPr/>
        </p:nvSpPr>
        <p:spPr>
          <a:xfrm>
            <a:off x="1441996" y="107818"/>
            <a:ext cx="3024336" cy="1556057"/>
          </a:xfrm>
          <a:prstGeom prst="doubleWave">
            <a:avLst>
              <a:gd name="adj1" fmla="val 6250"/>
              <a:gd name="adj2" fmla="val -977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1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Adozioni di parti di patrimonio (luoghi, monumenti o altro) 30 ORE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B1FBCBD3-A244-4EE3-9659-1CC9BD770666}"/>
              </a:ext>
            </a:extLst>
          </p:cNvPr>
          <p:cNvSpPr/>
          <p:nvPr/>
        </p:nvSpPr>
        <p:spPr>
          <a:xfrm>
            <a:off x="649908" y="1781504"/>
            <a:ext cx="4608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cap="all" dirty="0"/>
              <a:t>Adottiamo la Chiesa di Sant’Agostino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746AB93-154B-4810-B6A6-48237594E18D}"/>
              </a:ext>
            </a:extLst>
          </p:cNvPr>
          <p:cNvSpPr/>
          <p:nvPr/>
        </p:nvSpPr>
        <p:spPr>
          <a:xfrm>
            <a:off x="1089856" y="5253924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20 alunni delle classi seconde - secondaria Cavour 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2D1D78D-8ACF-4A38-9AB4-F51C4996AE81}"/>
              </a:ext>
            </a:extLst>
          </p:cNvPr>
          <p:cNvSpPr/>
          <p:nvPr/>
        </p:nvSpPr>
        <p:spPr>
          <a:xfrm>
            <a:off x="1629916" y="5921099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 ottobre 2018 – giugno 2019 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835A0559-467F-4CFD-9AD4-E5842C6BE344}"/>
              </a:ext>
            </a:extLst>
          </p:cNvPr>
          <p:cNvSpPr/>
          <p:nvPr/>
        </p:nvSpPr>
        <p:spPr>
          <a:xfrm>
            <a:off x="6368516" y="258010"/>
            <a:ext cx="5552765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/>
              <a:t>Tutela della Chiesa di Sant’Agostino colpita dal sisma.</a:t>
            </a:r>
          </a:p>
          <a:p>
            <a:endParaRPr lang="it-IT" sz="1600" dirty="0"/>
          </a:p>
          <a:p>
            <a:r>
              <a:rPr lang="it-IT" sz="1600" dirty="0"/>
              <a:t> Per rivalutare la chiesa dal punto di vista culturale, artistico e turistico.</a:t>
            </a:r>
          </a:p>
          <a:p>
            <a:endParaRPr lang="it-IT" sz="1600" dirty="0"/>
          </a:p>
          <a:p>
            <a:r>
              <a:rPr lang="it-IT" sz="1600" dirty="0"/>
              <a:t> Gli studenti seguiranno l’itinerario didattico proposto dalla Galleria Estense “</a:t>
            </a:r>
            <a:r>
              <a:rPr lang="it-IT" sz="1600" b="1" dirty="0"/>
              <a:t>Anche i quadri si ammalano</a:t>
            </a:r>
            <a:r>
              <a:rPr lang="it-IT" sz="1600" dirty="0"/>
              <a:t>” .</a:t>
            </a:r>
          </a:p>
          <a:p>
            <a:r>
              <a:rPr lang="it-IT" sz="1600" dirty="0"/>
              <a:t> La metafora del dipinto che si ammala, proprio come accade all’uomo se non viene curato. </a:t>
            </a:r>
          </a:p>
          <a:p>
            <a:r>
              <a:rPr lang="it-IT" sz="1600" dirty="0"/>
              <a:t>Il percorso progettuale si articolerà nel modo che segue:</a:t>
            </a:r>
          </a:p>
          <a:p>
            <a:r>
              <a:rPr lang="it-IT" sz="1600" b="1" dirty="0"/>
              <a:t> step 1- </a:t>
            </a:r>
            <a:r>
              <a:rPr lang="it-IT" sz="1600" dirty="0"/>
              <a:t>Percorso di osservazione dei dipinti della Galleria Estensi; </a:t>
            </a:r>
          </a:p>
          <a:p>
            <a:r>
              <a:rPr lang="it-IT" sz="1600" b="1" dirty="0"/>
              <a:t>step 2</a:t>
            </a:r>
            <a:r>
              <a:rPr lang="it-IT" sz="1600" dirty="0"/>
              <a:t>- Ricerche interdisciplinari per inquadrare il periodo storico delle opere contenute nella chiesa;</a:t>
            </a:r>
          </a:p>
          <a:p>
            <a:r>
              <a:rPr lang="it-IT" sz="1600" dirty="0"/>
              <a:t> </a:t>
            </a:r>
            <a:r>
              <a:rPr lang="it-IT" sz="1600" b="1" dirty="0"/>
              <a:t>step 3</a:t>
            </a:r>
            <a:r>
              <a:rPr lang="it-IT" sz="1600" dirty="0"/>
              <a:t>- Percorso di visite guidate nella chiesa; i ragazzi si improvviseranno </a:t>
            </a:r>
            <a:r>
              <a:rPr lang="it-IT" sz="1600" dirty="0" err="1"/>
              <a:t>tourist</a:t>
            </a:r>
            <a:r>
              <a:rPr lang="it-IT" sz="1600" dirty="0"/>
              <a:t> guide; </a:t>
            </a:r>
          </a:p>
          <a:p>
            <a:r>
              <a:rPr lang="it-IT" sz="1600" b="1" dirty="0"/>
              <a:t>step 4</a:t>
            </a:r>
            <a:r>
              <a:rPr lang="it-IT" sz="1600" dirty="0"/>
              <a:t>- Produzione di un </a:t>
            </a:r>
            <a:r>
              <a:rPr lang="it-IT" sz="1600" dirty="0" err="1"/>
              <a:t>depliant</a:t>
            </a:r>
            <a:r>
              <a:rPr lang="it-IT" sz="1600" dirty="0"/>
              <a:t> turistico</a:t>
            </a:r>
          </a:p>
          <a:p>
            <a:endParaRPr lang="it-IT" sz="1600" dirty="0"/>
          </a:p>
          <a:p>
            <a:r>
              <a:rPr lang="it-IT" sz="1600" dirty="0"/>
              <a:t> </a:t>
            </a:r>
            <a:r>
              <a:rPr lang="it-IT" sz="1600" b="1" dirty="0"/>
              <a:t>Obiettivi</a:t>
            </a:r>
            <a:r>
              <a:rPr lang="it-IT" sz="1600" dirty="0"/>
              <a:t>: conoscere e valorizzare il patrimonio artistico del proprio territorio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7465E9B5-0509-4AC7-A998-42B0F61A16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828" y="2474697"/>
            <a:ext cx="4420592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584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nda 2 2">
            <a:extLst>
              <a:ext uri="{FF2B5EF4-FFF2-40B4-BE49-F238E27FC236}">
                <a16:creationId xmlns:a16="http://schemas.microsoft.com/office/drawing/2014/main" id="{E4DB7C1E-C657-48B2-9E5B-00993877211D}"/>
              </a:ext>
            </a:extLst>
          </p:cNvPr>
          <p:cNvSpPr/>
          <p:nvPr/>
        </p:nvSpPr>
        <p:spPr>
          <a:xfrm>
            <a:off x="1629916" y="31928"/>
            <a:ext cx="3168352" cy="1512168"/>
          </a:xfrm>
          <a:prstGeom prst="doubleWave">
            <a:avLst>
              <a:gd name="adj1" fmla="val 6250"/>
              <a:gd name="adj2" fmla="val 276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2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Adozioni di parti di patrimonio (luoghi, monumenti o altro) 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                                                              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F135B257-575F-4CA3-9033-346635B1C92A}"/>
              </a:ext>
            </a:extLst>
          </p:cNvPr>
          <p:cNvSpPr/>
          <p:nvPr/>
        </p:nvSpPr>
        <p:spPr>
          <a:xfrm>
            <a:off x="849981" y="1741231"/>
            <a:ext cx="45365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 </a:t>
            </a:r>
            <a:r>
              <a:rPr lang="it-IT" b="1" cap="all" dirty="0"/>
              <a:t>Adottiamo la Chiesa di San Barnaba 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35BF6693-F0AB-4132-AEEF-5CBE0D7943C7}"/>
              </a:ext>
            </a:extLst>
          </p:cNvPr>
          <p:cNvSpPr/>
          <p:nvPr/>
        </p:nvSpPr>
        <p:spPr>
          <a:xfrm>
            <a:off x="1319808" y="5193541"/>
            <a:ext cx="52786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  20 alunni delle classi seconde della scuola  secondaria Cavour 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ED4F7CA-392A-453A-B0A3-699BBB8F77BA}"/>
              </a:ext>
            </a:extLst>
          </p:cNvPr>
          <p:cNvSpPr/>
          <p:nvPr/>
        </p:nvSpPr>
        <p:spPr>
          <a:xfrm>
            <a:off x="1629916" y="5901045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 ottobre 2018 – giugno  2019 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F0C4837-3B9A-4EDB-847D-81CDBAAB738B}"/>
              </a:ext>
            </a:extLst>
          </p:cNvPr>
          <p:cNvSpPr/>
          <p:nvPr/>
        </p:nvSpPr>
        <p:spPr>
          <a:xfrm>
            <a:off x="6598468" y="404664"/>
            <a:ext cx="5444753" cy="5963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 Adozione della Chiesa di San Barnaba; studi ed approfondimenti delle opere d’arte presenti nella Chiesa. 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b="1" dirty="0"/>
              <a:t>1 </a:t>
            </a:r>
            <a:r>
              <a:rPr lang="it-IT" sz="1600" b="1" dirty="0" err="1"/>
              <a:t>step</a:t>
            </a:r>
            <a:r>
              <a:rPr lang="it-IT" sz="1600" dirty="0" err="1"/>
              <a:t>:ricerche</a:t>
            </a:r>
            <a:r>
              <a:rPr lang="it-IT" sz="1600" dirty="0"/>
              <a:t> interdisciplinari per comprendere il periodo storico e gli artisti che vi hanno lavorato;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2 step </a:t>
            </a:r>
            <a:r>
              <a:rPr lang="it-IT" sz="1600" dirty="0"/>
              <a:t>:percorso artistico per visitare la Chiesa;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3 step</a:t>
            </a:r>
            <a:r>
              <a:rPr lang="it-IT" sz="1600" dirty="0"/>
              <a:t>: produzione di </a:t>
            </a:r>
            <a:r>
              <a:rPr lang="it-IT" sz="1600" dirty="0" err="1"/>
              <a:t>depliant</a:t>
            </a:r>
            <a:r>
              <a:rPr lang="it-IT" sz="1600" dirty="0"/>
              <a:t> e di video</a:t>
            </a:r>
          </a:p>
          <a:p>
            <a:pPr>
              <a:lnSpc>
                <a:spcPct val="150000"/>
              </a:lnSpc>
            </a:pPr>
            <a:r>
              <a:rPr lang="it-IT" sz="1600" dirty="0"/>
              <a:t> </a:t>
            </a:r>
            <a:r>
              <a:rPr lang="it-IT" sz="1600" b="1" dirty="0"/>
              <a:t>4 step</a:t>
            </a:r>
            <a:r>
              <a:rPr lang="it-IT" sz="1600" dirty="0"/>
              <a:t>: realizzazione di pannelli su plexiglass </a:t>
            </a:r>
          </a:p>
          <a:p>
            <a:pPr>
              <a:lnSpc>
                <a:spcPct val="150000"/>
              </a:lnSpc>
            </a:pPr>
            <a:r>
              <a:rPr lang="it-IT" sz="1600" b="1" dirty="0"/>
              <a:t>5 step</a:t>
            </a:r>
            <a:r>
              <a:rPr lang="it-IT" sz="1600" dirty="0"/>
              <a:t>: ragazzi adottano la Chiesa e svolgono il ruolo di guide turistiche 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b="1" dirty="0"/>
              <a:t>Obiettivi: </a:t>
            </a:r>
            <a:r>
              <a:rPr lang="it-IT" sz="1600" dirty="0"/>
              <a:t>superare l’dea che gli indirizzi tecnico-scientifici siano rivolti soprattutto ai maschi per permettere alle studentesse una lettura autentica delle proprie inclinazioni ed effettuare scelte consapevoli del proprio percorso di scuole superiori. 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70980C7-50A9-48A2-B31B-ED2B53CD6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9916" y="2404872"/>
            <a:ext cx="338137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4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a 2 1">
            <a:extLst>
              <a:ext uri="{FF2B5EF4-FFF2-40B4-BE49-F238E27FC236}">
                <a16:creationId xmlns:a16="http://schemas.microsoft.com/office/drawing/2014/main" id="{623B371E-73EB-4424-9015-8FAB412DE4CB}"/>
              </a:ext>
            </a:extLst>
          </p:cNvPr>
          <p:cNvSpPr/>
          <p:nvPr/>
        </p:nvSpPr>
        <p:spPr>
          <a:xfrm>
            <a:off x="2075654" y="39496"/>
            <a:ext cx="2842244" cy="1785433"/>
          </a:xfrm>
          <a:prstGeom prst="doubleWave">
            <a:avLst>
              <a:gd name="adj1" fmla="val 6250"/>
              <a:gd name="adj2" fmla="val 46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3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Conoscenza e comunicazione del patrimonio locale, anche attraverso percorsi in lingua straniera 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AE31A4D-9647-47C0-A32E-D152C0D83210}"/>
              </a:ext>
            </a:extLst>
          </p:cNvPr>
          <p:cNvSpPr/>
          <p:nvPr/>
        </p:nvSpPr>
        <p:spPr>
          <a:xfrm>
            <a:off x="2075654" y="1796250"/>
            <a:ext cx="1824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dirty="0"/>
              <a:t> </a:t>
            </a:r>
            <a:r>
              <a:rPr lang="it-IT" b="1" cap="all" dirty="0" err="1"/>
              <a:t>Visit</a:t>
            </a:r>
            <a:r>
              <a:rPr lang="it-IT" b="1" cap="all" dirty="0"/>
              <a:t> Modena 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68E4FD2-4774-4B7E-8CB4-9B27FF2F9AA5}"/>
              </a:ext>
            </a:extLst>
          </p:cNvPr>
          <p:cNvSpPr/>
          <p:nvPr/>
        </p:nvSpPr>
        <p:spPr>
          <a:xfrm>
            <a:off x="954993" y="5009543"/>
            <a:ext cx="527866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t-IT" sz="1600" b="1" dirty="0"/>
          </a:p>
          <a:p>
            <a:r>
              <a:rPr lang="it-IT" sz="1600" b="1" dirty="0"/>
              <a:t>Destinatari</a:t>
            </a:r>
            <a:r>
              <a:rPr lang="it-IT" sz="1600" dirty="0"/>
              <a:t>:  20 alunni delle classi seconde  secondaria Cavour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E0FFAB40-4A06-47E7-987B-2D891D63DBD6}"/>
              </a:ext>
            </a:extLst>
          </p:cNvPr>
          <p:cNvSpPr/>
          <p:nvPr/>
        </p:nvSpPr>
        <p:spPr>
          <a:xfrm>
            <a:off x="1536483" y="5652350"/>
            <a:ext cx="60928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t-IT" sz="1600" b="1" dirty="0"/>
          </a:p>
          <a:p>
            <a:r>
              <a:rPr lang="it-IT" sz="1600" b="1" dirty="0"/>
              <a:t>Periodo</a:t>
            </a:r>
            <a:r>
              <a:rPr lang="it-IT" sz="1600" dirty="0"/>
              <a:t>: ottobre 2018 – giugno  2019 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1BF7343C-A2C2-49D6-99BB-5F94F18BA942}"/>
              </a:ext>
            </a:extLst>
          </p:cNvPr>
          <p:cNvSpPr/>
          <p:nvPr/>
        </p:nvSpPr>
        <p:spPr>
          <a:xfrm>
            <a:off x="6642621" y="258010"/>
            <a:ext cx="5278660" cy="5224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Predisposizione di una </a:t>
            </a:r>
            <a:r>
              <a:rPr lang="it-IT" sz="1600" b="1" dirty="0"/>
              <a:t>guida turistica della città di Modena</a:t>
            </a:r>
          </a:p>
          <a:p>
            <a:pPr>
              <a:lnSpc>
                <a:spcPct val="150000"/>
              </a:lnSpc>
            </a:pPr>
            <a:endParaRPr lang="it-IT" sz="1600" b="1" dirty="0"/>
          </a:p>
          <a:p>
            <a:pPr>
              <a:lnSpc>
                <a:spcPct val="150000"/>
              </a:lnSpc>
            </a:pPr>
            <a:r>
              <a:rPr lang="it-IT" sz="1600" b="1" dirty="0"/>
              <a:t> Step 1: </a:t>
            </a:r>
            <a:r>
              <a:rPr lang="it-IT" sz="1600" dirty="0"/>
              <a:t>gli studenti lavoreranno sulle macro aree : monumenti e siti di interesse, musei e gallerie d’arte, Modena e la musica, Modena e la gastronomia; 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b="1" dirty="0"/>
              <a:t>Step 2 </a:t>
            </a:r>
            <a:r>
              <a:rPr lang="it-IT" sz="1600" dirty="0"/>
              <a:t>: pianificazione di uscite sul territorio e realizzazione di documentazione fotografica;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 </a:t>
            </a:r>
            <a:r>
              <a:rPr lang="it-IT" sz="1600" b="1" dirty="0"/>
              <a:t>Step 3 </a:t>
            </a:r>
            <a:r>
              <a:rPr lang="it-IT" sz="1600" dirty="0"/>
              <a:t>: Realizzazione di una guida di Modena in diverse lingue;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 </a:t>
            </a:r>
            <a:r>
              <a:rPr lang="it-IT" sz="1600" b="1" dirty="0"/>
              <a:t>Obiettivi</a:t>
            </a:r>
            <a:r>
              <a:rPr lang="it-IT" sz="1600" dirty="0"/>
              <a:t>: conoscere il patrimonio culturale della propria città. </a:t>
            </a:r>
          </a:p>
        </p:txBody>
      </p:sp>
      <p:pic>
        <p:nvPicPr>
          <p:cNvPr id="11" name="Immagine 10">
            <a:extLst>
              <a:ext uri="{FF2B5EF4-FFF2-40B4-BE49-F238E27FC236}">
                <a16:creationId xmlns:a16="http://schemas.microsoft.com/office/drawing/2014/main" id="{B106410E-DB53-4C8A-8493-361E204D08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1521" y="2221514"/>
            <a:ext cx="338137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19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68802B74-5CAE-4FF9-A794-30E99E252FFC}"/>
              </a:ext>
            </a:extLst>
          </p:cNvPr>
          <p:cNvSpPr/>
          <p:nvPr/>
        </p:nvSpPr>
        <p:spPr>
          <a:xfrm>
            <a:off x="839434" y="5139641"/>
            <a:ext cx="52786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 20 alunni classi quinte scuola primaria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7EC68CC0-B714-46E1-9E36-5CBCE28A2422}"/>
              </a:ext>
            </a:extLst>
          </p:cNvPr>
          <p:cNvSpPr/>
          <p:nvPr/>
        </p:nvSpPr>
        <p:spPr>
          <a:xfrm>
            <a:off x="1125860" y="5506966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 – giugno 2019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52F76857-FBB3-45A7-9718-4F1532C22966}"/>
              </a:ext>
            </a:extLst>
          </p:cNvPr>
          <p:cNvSpPr/>
          <p:nvPr/>
        </p:nvSpPr>
        <p:spPr>
          <a:xfrm>
            <a:off x="1474079" y="64282"/>
            <a:ext cx="3324189" cy="1636526"/>
          </a:xfrm>
          <a:prstGeom prst="doubleWave">
            <a:avLst>
              <a:gd name="adj1" fmla="val 6250"/>
              <a:gd name="adj2" fmla="val 83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4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Conoscenza e comunicazione del patrimonio locale, anche attraverso percorsi in lingua straniera 30 ORE</a:t>
            </a: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01ECF11-B8AB-42EA-8059-D10B58716AAD}"/>
              </a:ext>
            </a:extLst>
          </p:cNvPr>
          <p:cNvSpPr/>
          <p:nvPr/>
        </p:nvSpPr>
        <p:spPr>
          <a:xfrm>
            <a:off x="1418586" y="1856646"/>
            <a:ext cx="35259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cap="all" dirty="0"/>
              <a:t>Come eravamo, come siamo, </a:t>
            </a:r>
          </a:p>
          <a:p>
            <a:pPr algn="ctr"/>
            <a:r>
              <a:rPr lang="it-IT" b="1" cap="all" dirty="0"/>
              <a:t>come saremo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0B7B55C-D4A4-4DF1-88CD-B5BC5EA2B5C1}"/>
              </a:ext>
            </a:extLst>
          </p:cNvPr>
          <p:cNvSpPr/>
          <p:nvPr/>
        </p:nvSpPr>
        <p:spPr>
          <a:xfrm>
            <a:off x="6454452" y="258010"/>
            <a:ext cx="5466829" cy="59634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sz="1600" dirty="0"/>
              <a:t> Trasformazione urbanistica del territorio limitrofa al plesso di Anna Frank.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 Il modulo propone un laboratorio formativo che attraverso la </a:t>
            </a:r>
            <a:r>
              <a:rPr lang="it-IT" sz="1600" b="1" dirty="0"/>
              <a:t>ricerca storica, sociologica e urbanistica</a:t>
            </a:r>
            <a:r>
              <a:rPr lang="it-IT" sz="1600" dirty="0"/>
              <a:t>, ricostruisce continuità e discontinuità di questa parte del territorio modenese.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Disegni e foto dei luoghi del cuore da realizzare con uscite sul territorio, lo studio di </a:t>
            </a:r>
            <a:r>
              <a:rPr lang="it-IT" sz="1600" b="1" dirty="0"/>
              <a:t>com’era il territorio  tanti anni fa </a:t>
            </a:r>
            <a:r>
              <a:rPr lang="it-IT" sz="1600" dirty="0"/>
              <a:t>attraverso ricerche </a:t>
            </a:r>
            <a:r>
              <a:rPr lang="it-IT" sz="1600" b="1" dirty="0"/>
              <a:t>nell’archivio storico</a:t>
            </a:r>
            <a:r>
              <a:rPr lang="it-IT" sz="1600" dirty="0"/>
              <a:t>. 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 Previste </a:t>
            </a:r>
            <a:r>
              <a:rPr lang="it-IT" sz="1600" b="1" dirty="0"/>
              <a:t>visite</a:t>
            </a:r>
            <a:r>
              <a:rPr lang="it-IT" sz="1600" dirty="0"/>
              <a:t> sul territorio attraverso gli itinerari Memo.</a:t>
            </a:r>
          </a:p>
          <a:p>
            <a:pPr>
              <a:lnSpc>
                <a:spcPct val="150000"/>
              </a:lnSpc>
            </a:pPr>
            <a:endParaRPr lang="it-IT" sz="1600" dirty="0"/>
          </a:p>
          <a:p>
            <a:pPr>
              <a:lnSpc>
                <a:spcPct val="150000"/>
              </a:lnSpc>
            </a:pPr>
            <a:r>
              <a:rPr lang="it-IT" sz="1600" dirty="0"/>
              <a:t> </a:t>
            </a:r>
            <a:r>
              <a:rPr lang="it-IT" sz="1600" b="1" dirty="0"/>
              <a:t>Obiettivi</a:t>
            </a:r>
            <a:r>
              <a:rPr lang="it-IT" sz="1600" dirty="0"/>
              <a:t>: avvicinare gli studenti allo studio ed alla conoscenza del territorio ed alle sue trasformazioni urbanistiche.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ACC0EB92-EC55-41C4-AD3C-5E1124089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4079" y="2517414"/>
            <a:ext cx="3525901" cy="241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187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E32FAD49-A82C-4CD7-BFD8-09F1B30F3E8C}"/>
              </a:ext>
            </a:extLst>
          </p:cNvPr>
          <p:cNvSpPr/>
          <p:nvPr/>
        </p:nvSpPr>
        <p:spPr>
          <a:xfrm>
            <a:off x="1557908" y="5659601"/>
            <a:ext cx="52786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 18 alunni delle classi 4^ scuola primaria 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6C347E2-3696-4708-B7C8-3DDBDAB2E572}"/>
              </a:ext>
            </a:extLst>
          </p:cNvPr>
          <p:cNvSpPr/>
          <p:nvPr/>
        </p:nvSpPr>
        <p:spPr>
          <a:xfrm>
            <a:off x="2255911" y="6093296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 ottobre 2018 – giugno  2019 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0B41056C-9710-41B1-B391-DFECB151039C}"/>
              </a:ext>
            </a:extLst>
          </p:cNvPr>
          <p:cNvSpPr/>
          <p:nvPr/>
        </p:nvSpPr>
        <p:spPr>
          <a:xfrm>
            <a:off x="1773932" y="9419"/>
            <a:ext cx="3528392" cy="1835405"/>
          </a:xfrm>
          <a:prstGeom prst="doubleWave">
            <a:avLst>
              <a:gd name="adj1" fmla="val 6250"/>
              <a:gd name="adj2" fmla="val 504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5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 Sviluppo di contenuti curricolari digitali con riferimento al patrimonio culturale (Open  Educational </a:t>
            </a:r>
            <a:r>
              <a:rPr lang="it-IT" sz="1600" b="1" dirty="0" err="1">
                <a:solidFill>
                  <a:schemeClr val="tx1"/>
                </a:solidFill>
              </a:rPr>
              <a:t>Resources</a:t>
            </a:r>
            <a:r>
              <a:rPr lang="it-IT" sz="1600" b="1" dirty="0">
                <a:solidFill>
                  <a:schemeClr val="tx1"/>
                </a:solidFill>
              </a:rPr>
              <a:t>)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E546877-8504-4589-AA3C-412A4B442443}"/>
              </a:ext>
            </a:extLst>
          </p:cNvPr>
          <p:cNvSpPr/>
          <p:nvPr/>
        </p:nvSpPr>
        <p:spPr>
          <a:xfrm>
            <a:off x="1684546" y="1909187"/>
            <a:ext cx="31515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b="1" cap="all" dirty="0"/>
              <a:t>Lo Scrigno della Musica 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92940C9-D85A-4A5A-AB7E-B6EE998C50A0}"/>
              </a:ext>
            </a:extLst>
          </p:cNvPr>
          <p:cNvSpPr/>
          <p:nvPr/>
        </p:nvSpPr>
        <p:spPr>
          <a:xfrm>
            <a:off x="6169312" y="258010"/>
            <a:ext cx="5751969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/>
              <a:t> La Biblioteca Estense contiene una grande collezione italiana di musica dal Medioevo al Settecento che è parte del patrimonio artistico della società. </a:t>
            </a:r>
          </a:p>
          <a:p>
            <a:endParaRPr lang="it-IT" sz="1600" dirty="0"/>
          </a:p>
          <a:p>
            <a:r>
              <a:rPr lang="it-IT" sz="1600" dirty="0"/>
              <a:t>La musica antica sarà la chiave di accesso per imparare a conoscere aspetti dell’arte, di storia, di tradizioni e della cultura in genere.</a:t>
            </a:r>
          </a:p>
          <a:p>
            <a:endParaRPr lang="it-IT" sz="1600" dirty="0"/>
          </a:p>
          <a:p>
            <a:r>
              <a:rPr lang="it-IT" sz="1600" dirty="0"/>
              <a:t> Gli alunni procederanno attraverso la scoperta di oggetti particolari contenuti in uno “</a:t>
            </a:r>
            <a:r>
              <a:rPr lang="it-IT" sz="1600" b="1" dirty="0"/>
              <a:t>scrigno</a:t>
            </a:r>
            <a:r>
              <a:rPr lang="it-IT" sz="1600" dirty="0"/>
              <a:t>”, alla conoscenza di una </a:t>
            </a:r>
            <a:r>
              <a:rPr lang="it-IT" sz="1600" b="1" dirty="0"/>
              <a:t>Modena antica e ricca di mistero</a:t>
            </a:r>
            <a:r>
              <a:rPr lang="it-IT" sz="1600" dirty="0"/>
              <a:t>. </a:t>
            </a:r>
          </a:p>
          <a:p>
            <a:endParaRPr lang="it-IT" sz="1600" dirty="0"/>
          </a:p>
          <a:p>
            <a:r>
              <a:rPr lang="it-IT" sz="1600" dirty="0"/>
              <a:t>Previste visite didattiche sul territorio.</a:t>
            </a:r>
          </a:p>
          <a:p>
            <a:endParaRPr lang="it-IT" sz="1600" dirty="0"/>
          </a:p>
          <a:p>
            <a:endParaRPr lang="it-IT" sz="1600" dirty="0"/>
          </a:p>
          <a:p>
            <a:r>
              <a:rPr lang="it-IT" sz="1600" dirty="0"/>
              <a:t> </a:t>
            </a:r>
            <a:r>
              <a:rPr lang="it-IT" sz="1600" b="1" dirty="0"/>
              <a:t>Obiettivi</a:t>
            </a:r>
            <a:r>
              <a:rPr lang="it-IT" sz="1600" dirty="0"/>
              <a:t>: Favorire la conoscenza del patrimonio artistico del territorio.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6BA9D287-7005-445F-B87D-F9029E2E32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1822" y="2394394"/>
            <a:ext cx="3744881" cy="288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>
            <a:extLst>
              <a:ext uri="{FF2B5EF4-FFF2-40B4-BE49-F238E27FC236}">
                <a16:creationId xmlns:a16="http://schemas.microsoft.com/office/drawing/2014/main" id="{3669210C-C410-45CB-B5B2-67D636E4BDD6}"/>
              </a:ext>
            </a:extLst>
          </p:cNvPr>
          <p:cNvSpPr/>
          <p:nvPr/>
        </p:nvSpPr>
        <p:spPr>
          <a:xfrm>
            <a:off x="1557908" y="5642101"/>
            <a:ext cx="527866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/>
              <a:t>Destinatari</a:t>
            </a:r>
            <a:r>
              <a:rPr lang="it-IT" sz="1600" dirty="0"/>
              <a:t>:  17 alunni classi  quarte e quinte scuola primaria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CA8BE882-A817-4DD0-AAEC-D4D6EDC772FB}"/>
              </a:ext>
            </a:extLst>
          </p:cNvPr>
          <p:cNvSpPr/>
          <p:nvPr/>
        </p:nvSpPr>
        <p:spPr>
          <a:xfrm>
            <a:off x="1845940" y="6056108"/>
            <a:ext cx="6092825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1600" b="1" dirty="0"/>
              <a:t>Periodo</a:t>
            </a:r>
            <a:r>
              <a:rPr lang="it-IT" sz="1600" dirty="0"/>
              <a:t>: ottobre 2018 – giugno 2019 </a:t>
            </a:r>
          </a:p>
        </p:txBody>
      </p:sp>
      <p:sp>
        <p:nvSpPr>
          <p:cNvPr id="4" name="Onda 2 3">
            <a:extLst>
              <a:ext uri="{FF2B5EF4-FFF2-40B4-BE49-F238E27FC236}">
                <a16:creationId xmlns:a16="http://schemas.microsoft.com/office/drawing/2014/main" id="{BAB5AE0B-CB7A-45F9-B7AF-E68D417AB945}"/>
              </a:ext>
            </a:extLst>
          </p:cNvPr>
          <p:cNvSpPr/>
          <p:nvPr/>
        </p:nvSpPr>
        <p:spPr>
          <a:xfrm>
            <a:off x="1557908" y="258010"/>
            <a:ext cx="3578377" cy="1556792"/>
          </a:xfrm>
          <a:prstGeom prst="doubleWave">
            <a:avLst>
              <a:gd name="adj1" fmla="val 6250"/>
              <a:gd name="adj2" fmla="val 0"/>
            </a:avLst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endParaRPr lang="it-IT" sz="1600" b="1" dirty="0">
              <a:solidFill>
                <a:schemeClr val="tx1"/>
              </a:solidFill>
            </a:endParaRP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Modulo 6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 Interventi di rigenerazione e riqualificazione urbana specie nelle aree periferiche e marginali 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30 ORE</a:t>
            </a:r>
          </a:p>
          <a:p>
            <a:pPr algn="ctr"/>
            <a:r>
              <a:rPr lang="it-IT" sz="1600" b="1" dirty="0">
                <a:solidFill>
                  <a:schemeClr val="tx1"/>
                </a:solidFill>
              </a:rPr>
              <a:t> 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A5828EC6-9C4E-4BE6-85B1-E7D931E9CA48}"/>
              </a:ext>
            </a:extLst>
          </p:cNvPr>
          <p:cNvSpPr/>
          <p:nvPr/>
        </p:nvSpPr>
        <p:spPr>
          <a:xfrm>
            <a:off x="753274" y="1997723"/>
            <a:ext cx="498586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b="1" dirty="0"/>
              <a:t>  </a:t>
            </a:r>
            <a:r>
              <a:rPr lang="it-IT" b="1" cap="all" dirty="0"/>
              <a:t>Ci troviamo al Parco 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80D19CF-D039-4DF2-AA61-E77A6FB4A520}"/>
              </a:ext>
            </a:extLst>
          </p:cNvPr>
          <p:cNvSpPr/>
          <p:nvPr/>
        </p:nvSpPr>
        <p:spPr>
          <a:xfrm>
            <a:off x="6742484" y="258010"/>
            <a:ext cx="517879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/>
              <a:t>La città di Modena vanta una particolare tradizione nella realizzazione del verde urbano. </a:t>
            </a:r>
          </a:p>
          <a:p>
            <a:endParaRPr lang="it-IT" sz="1600" dirty="0"/>
          </a:p>
          <a:p>
            <a:r>
              <a:rPr lang="it-IT" sz="1600" dirty="0"/>
              <a:t>Il </a:t>
            </a:r>
            <a:r>
              <a:rPr lang="it-IT" sz="1600" b="1" dirty="0"/>
              <a:t>Parco di Via d’</a:t>
            </a:r>
            <a:r>
              <a:rPr lang="it-IT" sz="1600" b="1" dirty="0" err="1"/>
              <a:t>Avia</a:t>
            </a:r>
            <a:r>
              <a:rPr lang="it-IT" sz="1600" dirty="0"/>
              <a:t>, sarà l’oggetto del percorso formativo.</a:t>
            </a:r>
          </a:p>
          <a:p>
            <a:endParaRPr lang="it-IT" sz="1600" dirty="0"/>
          </a:p>
          <a:p>
            <a:r>
              <a:rPr lang="it-IT" sz="1600" dirty="0"/>
              <a:t> Il progetto prevede la creazione di un percorso che stimoli i ragazzi a prendersi cura del parco .</a:t>
            </a:r>
          </a:p>
          <a:p>
            <a:endParaRPr lang="it-IT" sz="1600" dirty="0"/>
          </a:p>
          <a:p>
            <a:r>
              <a:rPr lang="it-IT" sz="1600" dirty="0"/>
              <a:t> Ricostruzione della storia del parco, progetti e proposte di miglioramento dell’area verde.</a:t>
            </a:r>
          </a:p>
          <a:p>
            <a:endParaRPr lang="it-IT" sz="1600" dirty="0"/>
          </a:p>
          <a:p>
            <a:r>
              <a:rPr lang="it-IT" sz="1600" dirty="0"/>
              <a:t> Si imposterà un programma di interventi per migliorare il parco</a:t>
            </a:r>
          </a:p>
          <a:p>
            <a:endParaRPr lang="it-IT" sz="1600" dirty="0"/>
          </a:p>
          <a:p>
            <a:endParaRPr lang="it-IT" sz="1600" dirty="0"/>
          </a:p>
          <a:p>
            <a:r>
              <a:rPr lang="it-IT" sz="1600" dirty="0"/>
              <a:t> </a:t>
            </a:r>
            <a:r>
              <a:rPr lang="it-IT" sz="1600" b="1" dirty="0"/>
              <a:t>Obiettivi:</a:t>
            </a:r>
            <a:r>
              <a:rPr lang="it-IT" sz="1600" dirty="0"/>
              <a:t> avvicinare  alla conoscenza del territorio ; adottare il parco nella consapevolezza di migliorare le competenze sociali e civiche degli studenti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4941E97-A5DB-4F22-B3AF-B0E84C045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5785" y="2367055"/>
            <a:ext cx="3850556" cy="2964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84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sse">
  <a:themeElements>
    <a:clrScheme name="Parallasse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sse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ss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TM03457496[[fn=Parallasse]]</Template>
  <TotalTime>628</TotalTime>
  <Words>859</Words>
  <Application>Microsoft Office PowerPoint</Application>
  <PresentationFormat>Personalizzato</PresentationFormat>
  <Paragraphs>124</Paragraphs>
  <Slides>7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7</vt:i4>
      </vt:variant>
    </vt:vector>
  </HeadingPairs>
  <TitlesOfParts>
    <vt:vector size="11" baseType="lpstr">
      <vt:lpstr>Arial</vt:lpstr>
      <vt:lpstr>Century Gothic</vt:lpstr>
      <vt:lpstr>Corbel</vt:lpstr>
      <vt:lpstr>Parallasse</vt:lpstr>
      <vt:lpstr>HERITAGE &amp; TOURISM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Orienting my future</dc:title>
  <dc:creator>tizzym68@gmail.com</dc:creator>
  <cp:lastModifiedBy>Marianna</cp:lastModifiedBy>
  <cp:revision>50</cp:revision>
  <dcterms:created xsi:type="dcterms:W3CDTF">2018-02-18T22:26:22Z</dcterms:created>
  <dcterms:modified xsi:type="dcterms:W3CDTF">2019-03-03T19:27:05Z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74062800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