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2" r:id="rId1"/>
  </p:sldMasterIdLst>
  <p:notesMasterIdLst>
    <p:notesMasterId r:id="rId9"/>
  </p:notesMasterIdLst>
  <p:handoutMasterIdLst>
    <p:handoutMasterId r:id="rId10"/>
  </p:handoutMasterIdLst>
  <p:sldIdLst>
    <p:sldId id="257" r:id="rId2"/>
    <p:sldId id="267" r:id="rId3"/>
    <p:sldId id="268" r:id="rId4"/>
    <p:sldId id="269" r:id="rId5"/>
    <p:sldId id="270" r:id="rId6"/>
    <p:sldId id="271" r:id="rId7"/>
    <p:sldId id="272" r:id="rId8"/>
  </p:sldIdLst>
  <p:sldSz cx="12188825" cy="6858000"/>
  <p:notesSz cx="6858000" cy="9144000"/>
  <p:defaultTextStyle>
    <a:defPPr rtl="0">
      <a:defRPr lang="it-IT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8BC1"/>
    <a:srgbClr val="D3E9EB"/>
    <a:srgbClr val="D1EBEA"/>
    <a:srgbClr val="E6E6E6"/>
    <a:srgbClr val="CAA9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182" autoAdjust="0"/>
  </p:normalViewPr>
  <p:slideViewPr>
    <p:cSldViewPr showGuides="1">
      <p:cViewPr varScale="1">
        <p:scale>
          <a:sx n="107" d="100"/>
          <a:sy n="107" d="100"/>
        </p:scale>
        <p:origin x="138" y="222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outlineViewPr>
    <p:cViewPr>
      <p:scale>
        <a:sx n="33" d="100"/>
        <a:sy n="33" d="100"/>
      </p:scale>
      <p:origin x="0" y="-2886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30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B80495B-AD93-47A2-9136-362C70DC2B6A}" type="datetime1">
              <a:rPr lang="it-IT" smtClean="0">
                <a:solidFill>
                  <a:schemeClr val="tx2"/>
                </a:solidFill>
              </a:rPr>
              <a:t>28/10/2019</a:t>
            </a:fld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FD77566-CD65-4859-9FA1-43956DC85B8C}" type="slidenum">
              <a:rPr lang="it-IT" smtClean="0">
                <a:solidFill>
                  <a:schemeClr val="tx2"/>
                </a:solidFill>
              </a:rPr>
              <a:t>‹N›</a:t>
            </a:fld>
            <a:endParaRPr lang="it-IT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894FC50-7CD9-4D30-81C7-57A5B1245385}" type="datetime1">
              <a:rPr lang="it-IT" smtClean="0"/>
              <a:pPr/>
              <a:t>28/10/2019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B8796F01-7154-41E0-B48B-A6921757531A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796F01-7154-41E0-B48B-A6921757531A}" type="slidenum">
              <a:rPr lang="it-IT" smtClean="0"/>
              <a:pPr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07705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o 13"/>
          <p:cNvGrpSpPr/>
          <p:nvPr/>
        </p:nvGrpSpPr>
        <p:grpSpPr>
          <a:xfrm>
            <a:off x="0" y="0"/>
            <a:ext cx="12190572" cy="6858000"/>
            <a:chOff x="0" y="0"/>
            <a:chExt cx="12190572" cy="6858000"/>
          </a:xfrm>
        </p:grpSpPr>
        <p:sp>
          <p:nvSpPr>
            <p:cNvPr id="13" name="Rettangolo 12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it-IT" noProof="0" dirty="0"/>
            </a:p>
          </p:txBody>
        </p:sp>
        <p:grpSp>
          <p:nvGrpSpPr>
            <p:cNvPr id="12" name="Gruppo 11"/>
            <p:cNvGrpSpPr/>
            <p:nvPr/>
          </p:nvGrpSpPr>
          <p:grpSpPr>
            <a:xfrm>
              <a:off x="0" y="0"/>
              <a:ext cx="4742741" cy="6858000"/>
              <a:chOff x="0" y="0"/>
              <a:chExt cx="4742741" cy="6858000"/>
            </a:xfrm>
          </p:grpSpPr>
          <p:pic>
            <p:nvPicPr>
              <p:cNvPr id="9" name="Immagine 8" descr="Pila di libri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91594" cy="6858000"/>
              </a:xfrm>
              <a:prstGeom prst="rect">
                <a:avLst/>
              </a:prstGeom>
            </p:spPr>
          </p:pic>
          <p:sp>
            <p:nvSpPr>
              <p:cNvPr id="10" name="Rettangolo 9"/>
              <p:cNvSpPr/>
              <p:nvPr/>
            </p:nvSpPr>
            <p:spPr>
              <a:xfrm>
                <a:off x="4605581" y="0"/>
                <a:ext cx="137160" cy="685800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noProof="0" dirty="0"/>
              </a:p>
            </p:txBody>
          </p:sp>
        </p:grpSp>
      </p:grp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879346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879346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it-IT" noProof="0"/>
              <a:t>Fare clic per modificare lo stile del sottotitolo dello schema</a:t>
            </a:r>
            <a:endParaRPr lang="it-IT" noProof="0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FBF3510-D61F-421F-8910-9235B5631904}" type="datetime1">
              <a:rPr lang="it-IT" noProof="0" smtClean="0"/>
              <a:t>28/10/2019</a:t>
            </a:fld>
            <a:endParaRPr lang="it-IT" noProof="0" dirty="0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322012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5pPr>
              <a:defRPr/>
            </a:lvl5pPr>
            <a:lvl6pPr marL="2418976" indent="-285750">
              <a:buFont typeface="Century Gothic" panose="020B0502020202020204" pitchFamily="34" charset="0"/>
              <a:buChar char="–"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5619D06-56C3-422B-9066-598BDD25A582}" type="datetime1">
              <a:rPr lang="it-IT" noProof="0" smtClean="0"/>
              <a:t>28/10/2019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81761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>
            <a:lvl5pPr>
              <a:defRPr/>
            </a:lvl5pPr>
            <a:lvl6pPr marL="2418976" indent="-285750">
              <a:buFont typeface="Century Gothic" panose="020B0502020202020204" pitchFamily="34" charset="0"/>
              <a:buChar char="–"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65FA794-ECF3-4A88-AA5E-3EB13ABD719B}" type="datetime1">
              <a:rPr lang="it-IT" noProof="0" smtClean="0"/>
              <a:t>28/10/2019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72369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F9A309-531E-412A-ADAB-BC5D9D6CD015}" type="datetime1">
              <a:rPr lang="it-IT" noProof="0" smtClean="0"/>
              <a:t>28/10/2019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A60BA0E-20D0-4E7C-B286-26C960A6788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86535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o 11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4" name="Rettangolo 3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it-IT" noProof="0" dirty="0"/>
            </a:p>
          </p:txBody>
        </p:sp>
        <p:pic>
          <p:nvPicPr>
            <p:cNvPr id="10" name="Immagin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8818" y="0"/>
              <a:ext cx="4591594" cy="6858000"/>
            </a:xfrm>
            <a:prstGeom prst="rect">
              <a:avLst/>
            </a:prstGeom>
          </p:spPr>
        </p:pic>
        <p:sp>
          <p:nvSpPr>
            <p:cNvPr id="11" name="Rettangolo 10"/>
            <p:cNvSpPr/>
            <p:nvPr/>
          </p:nvSpPr>
          <p:spPr>
            <a:xfrm>
              <a:off x="7481252" y="0"/>
              <a:ext cx="137160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b="0" noProof="0" dirty="0">
                <a:solidFill>
                  <a:schemeClr val="tx2"/>
                </a:solidFill>
              </a:endParaRPr>
            </a:p>
          </p:txBody>
        </p:sp>
      </p:grpSp>
      <p:pic>
        <p:nvPicPr>
          <p:cNvPr id="5" name="Immagine 4" descr="Pila di libri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818" y="0"/>
            <a:ext cx="4591594" cy="6858000"/>
          </a:xfrm>
          <a:prstGeom prst="rect">
            <a:avLst/>
          </a:prstGeom>
        </p:spPr>
      </p:pic>
      <p:sp>
        <p:nvSpPr>
          <p:cNvPr id="7" name="Titolo 1"/>
          <p:cNvSpPr>
            <a:spLocks noGrp="1"/>
          </p:cNvSpPr>
          <p:nvPr>
            <p:ph type="ctrTitle"/>
          </p:nvPr>
        </p:nvSpPr>
        <p:spPr>
          <a:xfrm>
            <a:off x="237149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8" name="Sottotitolo 2"/>
          <p:cNvSpPr>
            <a:spLocks noGrp="1"/>
          </p:cNvSpPr>
          <p:nvPr>
            <p:ph type="subTitle" idx="1"/>
          </p:nvPr>
        </p:nvSpPr>
        <p:spPr>
          <a:xfrm>
            <a:off x="237149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it-IT" noProof="0"/>
              <a:t>Fare clic per modificare lo stile del sottotitolo dello schema</a:t>
            </a:r>
            <a:endParaRPr lang="it-IT" noProof="0" dirty="0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4059A05-B9DC-47DC-A376-AB66C49AC72B}" type="datetime1">
              <a:rPr lang="it-IT" noProof="0" smtClean="0"/>
              <a:t>28/10/2019</a:t>
            </a:fld>
            <a:endParaRPr lang="it-IT" noProof="0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052582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buFont typeface="Century Gothic" panose="020B0502020202020204" pitchFamily="34" charset="0"/>
              <a:buChar char="–"/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  <a:p>
            <a:pPr lvl="8" rtl="0"/>
            <a:endParaRPr lang="it-IT" noProof="0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6BA52A2-3604-4775-A7B9-E8B0228CD9DC}" type="datetime1">
              <a:rPr lang="it-IT" noProof="0" smtClean="0"/>
              <a:t>28/10/2019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02504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 hasCustomPrompt="1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E0CBBB7-0F5A-48B9-895E-ECE2AED3F80F}" type="datetime1">
              <a:rPr lang="it-IT" noProof="0" smtClean="0"/>
              <a:t>28/10/2019</a:t>
            </a:fld>
            <a:endParaRPr lang="it-IT" noProof="0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92007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FC8B608-C353-46DD-8D24-1C7B25068CA5}" type="datetime1">
              <a:rPr lang="it-IT" noProof="0" smtClean="0"/>
              <a:t>28/10/2019</a:t>
            </a:fld>
            <a:endParaRPr lang="it-IT" noProof="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30484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CB5C36-4DD0-4321-8086-E9159A3F24B0}" type="datetime1">
              <a:rPr lang="it-IT" noProof="0" smtClean="0"/>
              <a:t>28/10/2019</a:t>
            </a:fld>
            <a:endParaRPr lang="it-IT" noProof="0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1950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5612" y="1701800"/>
            <a:ext cx="3351927" cy="28448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418976" indent="-285750">
              <a:buFont typeface="Century Gothic" panose="020B0502020202020204" pitchFamily="34" charset="0"/>
              <a:buChar char="–"/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5612" y="4648200"/>
            <a:ext cx="3351927" cy="17272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158253A-E995-4F31-A6C7-8A3EB7EF2E2E}" type="datetime1">
              <a:rPr lang="it-IT" noProof="0" smtClean="0"/>
              <a:t>28/10/2019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78911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immagine 2" descr="Segnaposto vuoto per aggiungere un'immagine. Fare clic sul segnaposto e selezionare l'immagine che si vuole aggiungere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DB469BC-7A50-4E83-9495-E0FFBD6FA85A}" type="datetime1">
              <a:rPr lang="it-IT" noProof="0" smtClean="0"/>
              <a:t>28/10/2019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52137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1">
            <a:lumMod val="95000"/>
            <a:alpha val="6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10" name="Rettangolo 9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it-IT" noProof="0" dirty="0"/>
            </a:p>
          </p:txBody>
        </p:sp>
        <p:sp>
          <p:nvSpPr>
            <p:cNvPr id="8" name="Rettangolo 7"/>
            <p:cNvSpPr/>
            <p:nvPr/>
          </p:nvSpPr>
          <p:spPr>
            <a:xfrm>
              <a:off x="304721" y="0"/>
              <a:ext cx="11579384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it-IT" u="sng" noProof="0" dirty="0"/>
            </a:p>
          </p:txBody>
        </p:sp>
      </p:grp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fld id="{98ACD5BE-3A92-4E94-8484-977D094C6B0C}" type="datetime1">
              <a:rPr lang="it-IT" noProof="0" smtClean="0"/>
              <a:t>28/10/2019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06018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b="0" kern="1200" cap="none" baseline="0">
          <a:solidFill>
            <a:schemeClr val="accent2">
              <a:lumMod val="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Clr>
          <a:schemeClr val="accent6">
            <a:lumMod val="50000"/>
          </a:schemeClr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33226" indent="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None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6pPr>
      <a:lvl7pPr marL="284562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7pPr>
      <a:lvl8pPr marL="3272267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8pPr>
      <a:lvl9pPr marL="375986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it-IT" dirty="0">
                <a:solidFill>
                  <a:schemeClr val="tx1"/>
                </a:solidFill>
              </a:rPr>
              <a:t>Cittadini del mondo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gradFill>
            <a:gsLst>
              <a:gs pos="15947">
                <a:srgbClr val="CBDAD9"/>
              </a:gs>
              <a:gs pos="64750">
                <a:srgbClr val="038BC1"/>
              </a:gs>
              <a:gs pos="44252">
                <a:schemeClr val="accent1">
                  <a:lumMod val="40000"/>
                  <a:lumOff val="60000"/>
                </a:schemeClr>
              </a:gs>
              <a:gs pos="55500">
                <a:schemeClr val="accent1">
                  <a:lumMod val="40000"/>
                  <a:lumOff val="60000"/>
                </a:schemeClr>
              </a:gs>
              <a:gs pos="37000">
                <a:schemeClr val="accent1">
                  <a:lumMod val="40000"/>
                  <a:lumOff val="60000"/>
                </a:schemeClr>
              </a:gs>
              <a:gs pos="0">
                <a:schemeClr val="accent1">
                  <a:lumMod val="40000"/>
                  <a:lumOff val="60000"/>
                </a:schemeClr>
              </a:gs>
              <a:gs pos="74000">
                <a:schemeClr val="accent1">
                  <a:lumMod val="20000"/>
                  <a:lumOff val="80000"/>
                </a:schemeClr>
              </a:gs>
              <a:gs pos="83000">
                <a:schemeClr val="accent1">
                  <a:lumMod val="20000"/>
                  <a:lumOff val="80000"/>
                </a:schemeClr>
              </a:gs>
              <a:gs pos="99000">
                <a:schemeClr val="bg1"/>
              </a:gs>
            </a:gsLst>
            <a:lin ang="5400000" scaled="1"/>
          </a:gradFill>
        </p:spPr>
        <p:txBody>
          <a:bodyPr rtlCol="0"/>
          <a:lstStyle/>
          <a:p>
            <a:pPr rtl="0"/>
            <a:r>
              <a:rPr lang="it-IT" dirty="0">
                <a:solidFill>
                  <a:srgbClr val="038BC1"/>
                </a:solidFill>
              </a:rPr>
              <a:t>Istituto Comprensivo 1 Modena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9C3C254C-FC93-4DDB-B9DB-ADEDAF85A467}"/>
              </a:ext>
            </a:extLst>
          </p:cNvPr>
          <p:cNvSpPr/>
          <p:nvPr/>
        </p:nvSpPr>
        <p:spPr>
          <a:xfrm>
            <a:off x="0" y="-1"/>
            <a:ext cx="4663173" cy="6853637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DF66B9B3-BD01-49DE-9B69-6A77BF1034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663173" cy="6858000"/>
          </a:xfrm>
          <a:prstGeom prst="rect">
            <a:avLst/>
          </a:prstGeom>
        </p:spPr>
      </p:pic>
      <p:graphicFrame>
        <p:nvGraphicFramePr>
          <p:cNvPr id="9" name="Oggetto 8">
            <a:extLst>
              <a:ext uri="{FF2B5EF4-FFF2-40B4-BE49-F238E27FC236}">
                <a16:creationId xmlns:a16="http://schemas.microsoft.com/office/drawing/2014/main" xmlns="" id="{2A8EB015-5234-4399-B49B-B146269A04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1781875"/>
              </p:ext>
            </p:extLst>
          </p:nvPr>
        </p:nvGraphicFramePr>
        <p:xfrm>
          <a:off x="7525653" y="337837"/>
          <a:ext cx="1800200" cy="1030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Picture" r:id="rId5" imgW="1499746" imgH="859611" progId="PhotoDraw.Document.2">
                  <p:embed/>
                </p:oleObj>
              </mc:Choice>
              <mc:Fallback>
                <p:oleObj name="Picture" r:id="rId5" imgW="1499746" imgH="859611" progId="PhotoDraw.Document.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525653" y="337837"/>
                        <a:ext cx="1800200" cy="10305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98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nda 2 3">
            <a:extLst>
              <a:ext uri="{FF2B5EF4-FFF2-40B4-BE49-F238E27FC236}">
                <a16:creationId xmlns:a16="http://schemas.microsoft.com/office/drawing/2014/main" xmlns="" id="{5F008FDB-BBA7-4FD4-9376-A8DE3072208D}"/>
              </a:ext>
            </a:extLst>
          </p:cNvPr>
          <p:cNvSpPr/>
          <p:nvPr/>
        </p:nvSpPr>
        <p:spPr>
          <a:xfrm>
            <a:off x="909836" y="0"/>
            <a:ext cx="2880320" cy="1338130"/>
          </a:xfrm>
          <a:prstGeom prst="doubleWave">
            <a:avLst>
              <a:gd name="adj1" fmla="val 6250"/>
              <a:gd name="adj2" fmla="val 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1</a:t>
            </a:r>
          </a:p>
          <a:p>
            <a:pPr algn="ctr"/>
            <a:r>
              <a:rPr lang="it-IT" sz="1600" dirty="0"/>
              <a:t>Educazione Alimentare, Cibo e Territorio</a:t>
            </a:r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30 ORE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B1FBCBD3-A244-4EE3-9659-1CC9BD770666}"/>
              </a:ext>
            </a:extLst>
          </p:cNvPr>
          <p:cNvSpPr/>
          <p:nvPr/>
        </p:nvSpPr>
        <p:spPr>
          <a:xfrm>
            <a:off x="263081" y="1482059"/>
            <a:ext cx="4608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 “Dall’orto alla tavola”  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xmlns="" id="{2746AB93-154B-4810-B6A6-48237594E18D}"/>
              </a:ext>
            </a:extLst>
          </p:cNvPr>
          <p:cNvSpPr/>
          <p:nvPr/>
        </p:nvSpPr>
        <p:spPr>
          <a:xfrm>
            <a:off x="524408" y="5326451"/>
            <a:ext cx="52786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Destinatari : </a:t>
            </a:r>
            <a:r>
              <a:rPr lang="it-IT" sz="1600" dirty="0"/>
              <a:t>20 alunni di scuola primaria </a:t>
            </a:r>
          </a:p>
          <a:p>
            <a:r>
              <a:rPr lang="it-IT" sz="1600" b="1" dirty="0"/>
              <a:t>Sede : </a:t>
            </a:r>
            <a:r>
              <a:rPr lang="it-IT" sz="1600" dirty="0"/>
              <a:t>plesso LANFRANCO</a:t>
            </a:r>
          </a:p>
          <a:p>
            <a:r>
              <a:rPr lang="it-IT" sz="1600" b="1" dirty="0"/>
              <a:t>Periodo di svolgimento  </a:t>
            </a:r>
            <a:r>
              <a:rPr lang="it-IT" sz="1600" dirty="0"/>
              <a:t>marzo 2019 – giugno 2019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6B3D0117-FDEF-403A-A619-5FB78EFEF3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8159" t="70599" r="-158159" b="-60785"/>
          <a:stretch/>
        </p:blipFill>
        <p:spPr>
          <a:xfrm>
            <a:off x="4887404" y="3573016"/>
            <a:ext cx="2414016" cy="1323596"/>
          </a:xfrm>
          <a:prstGeom prst="rect">
            <a:avLst/>
          </a:prstGeom>
        </p:spPr>
      </p:pic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xmlns="" id="{F23A8D5F-4D61-4AD8-8D62-603BDF9084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0449589"/>
              </p:ext>
            </p:extLst>
          </p:nvPr>
        </p:nvGraphicFramePr>
        <p:xfrm>
          <a:off x="959346" y="2459847"/>
          <a:ext cx="3406874" cy="274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Picture" r:id="rId4" imgW="1390008" imgH="1121761" progId="PhotoDraw.Document.2">
                  <p:embed/>
                </p:oleObj>
              </mc:Choice>
              <mc:Fallback>
                <p:oleObj name="Picture" r:id="rId4" imgW="1390008" imgH="1121761" progId="PhotoDraw.Document.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59346" y="2459847"/>
                        <a:ext cx="3406874" cy="2749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648E2698-CC0A-4955-B73F-7FAA4845C736}"/>
              </a:ext>
            </a:extLst>
          </p:cNvPr>
          <p:cNvSpPr/>
          <p:nvPr/>
        </p:nvSpPr>
        <p:spPr>
          <a:xfrm>
            <a:off x="5561417" y="-4346"/>
            <a:ext cx="6092825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dirty="0"/>
              <a:t>Attraverso questo progetto si cercherà di sviluppare la </a:t>
            </a:r>
            <a:r>
              <a:rPr lang="it-IT" sz="1600" b="1" dirty="0"/>
              <a:t>conoscenza del ciclo di crescita dei più comuni ortaggi e legumi, le differenti forme di </a:t>
            </a:r>
            <a:r>
              <a:rPr lang="it-IT" sz="1600" b="1" dirty="0" err="1"/>
              <a:t>ri</a:t>
            </a:r>
            <a:r>
              <a:rPr lang="it-IT" sz="1600" b="1" dirty="0"/>
              <a:t> produzione, le tecniche di cura e di raccolta, il ruolo dei vegetali </a:t>
            </a:r>
            <a:r>
              <a:rPr lang="it-IT" sz="1600" dirty="0"/>
              <a:t>in una equilibrata alimentazione. </a:t>
            </a:r>
          </a:p>
          <a:p>
            <a:endParaRPr lang="it-IT" sz="1600" dirty="0"/>
          </a:p>
          <a:p>
            <a:r>
              <a:rPr lang="it-IT" sz="1600" dirty="0"/>
              <a:t>L’osservazione e la cura di uno orto realizzato nel giardino della scuola saranno lo strumento per realizzare le diverse attività orientate a veicolare i contenuti disciplinari e far maturare competenze trasversali.</a:t>
            </a:r>
          </a:p>
          <a:p>
            <a:endParaRPr lang="it-IT" sz="1600" dirty="0"/>
          </a:p>
          <a:p>
            <a:r>
              <a:rPr lang="it-IT" sz="1600" dirty="0"/>
              <a:t> In particolare si osserverà l’orto come </a:t>
            </a:r>
            <a:r>
              <a:rPr lang="it-IT" sz="1600" b="1" dirty="0"/>
              <a:t>ecosistema</a:t>
            </a:r>
            <a:r>
              <a:rPr lang="it-IT" sz="1600" dirty="0"/>
              <a:t> sviluppatosi in condizione di intervento antropico. Si osserveranno i cicli evolutivi  dei vegetali e la loro interazione con gli animali. </a:t>
            </a:r>
          </a:p>
          <a:p>
            <a:endParaRPr lang="it-IT" sz="1600" dirty="0"/>
          </a:p>
          <a:p>
            <a:endParaRPr lang="it-IT" sz="1600" dirty="0"/>
          </a:p>
          <a:p>
            <a:r>
              <a:rPr lang="it-IT" sz="1600" b="1" dirty="0"/>
              <a:t>Obiettivi</a:t>
            </a:r>
            <a:r>
              <a:rPr lang="it-IT" sz="1600" dirty="0"/>
              <a:t> : Sviluppare atteggiamenti di osservazione della realtà esterna</a:t>
            </a:r>
            <a:br>
              <a:rPr lang="it-IT" sz="1600" dirty="0"/>
            </a:br>
            <a:r>
              <a:rPr lang="it-IT" sz="1600" dirty="0"/>
              <a:t>                  Potenziare l’atteggiamento di cura e rispetto verso l’ambiente in cui si vive. </a:t>
            </a:r>
          </a:p>
        </p:txBody>
      </p:sp>
    </p:spTree>
    <p:extLst>
      <p:ext uri="{BB962C8B-B14F-4D97-AF65-F5344CB8AC3E}">
        <p14:creationId xmlns:p14="http://schemas.microsoft.com/office/powerpoint/2010/main" val="357158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a 2 2">
            <a:extLst>
              <a:ext uri="{FF2B5EF4-FFF2-40B4-BE49-F238E27FC236}">
                <a16:creationId xmlns:a16="http://schemas.microsoft.com/office/drawing/2014/main" xmlns="" id="{E4DB7C1E-C657-48B2-9E5B-00993877211D}"/>
              </a:ext>
            </a:extLst>
          </p:cNvPr>
          <p:cNvSpPr/>
          <p:nvPr/>
        </p:nvSpPr>
        <p:spPr>
          <a:xfrm>
            <a:off x="909836" y="116632"/>
            <a:ext cx="3168352" cy="1512168"/>
          </a:xfrm>
          <a:prstGeom prst="doubleWave">
            <a:avLst>
              <a:gd name="adj1" fmla="val 6250"/>
              <a:gd name="adj2" fmla="val 276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2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 Educazione Alimentare, Cibo e Territorio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30 ORE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                                                                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F135B257-575F-4CA3-9033-346635B1C92A}"/>
              </a:ext>
            </a:extLst>
          </p:cNvPr>
          <p:cNvSpPr/>
          <p:nvPr/>
        </p:nvSpPr>
        <p:spPr>
          <a:xfrm>
            <a:off x="621804" y="1844824"/>
            <a:ext cx="45365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 “L’ORTO DELLA TRADIZIONE”  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35BF6693-F0AB-4132-AEEF-5CBE0D7943C7}"/>
              </a:ext>
            </a:extLst>
          </p:cNvPr>
          <p:cNvSpPr/>
          <p:nvPr/>
        </p:nvSpPr>
        <p:spPr>
          <a:xfrm>
            <a:off x="478903" y="5311386"/>
            <a:ext cx="52786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Destinatari :    </a:t>
            </a:r>
            <a:r>
              <a:rPr lang="it-IT" sz="1600" dirty="0"/>
              <a:t>19 alunni di scuola primaria </a:t>
            </a:r>
          </a:p>
          <a:p>
            <a:r>
              <a:rPr lang="it-IT" sz="1600" b="1" dirty="0"/>
              <a:t> Sede :  </a:t>
            </a:r>
            <a:r>
              <a:rPr lang="it-IT" sz="1600" dirty="0"/>
              <a:t>plesso  MENOTTI </a:t>
            </a:r>
          </a:p>
          <a:p>
            <a:r>
              <a:rPr lang="it-IT" sz="1600" b="1" dirty="0"/>
              <a:t>Periodo di svolgimento  </a:t>
            </a:r>
            <a:r>
              <a:rPr lang="it-IT" sz="1600" dirty="0"/>
              <a:t>marzo 2019 – giugno 2019 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4F0C4837-3B9A-4EDB-847D-81CDBAAB738B}"/>
              </a:ext>
            </a:extLst>
          </p:cNvPr>
          <p:cNvSpPr/>
          <p:nvPr/>
        </p:nvSpPr>
        <p:spPr>
          <a:xfrm>
            <a:off x="5950396" y="130402"/>
            <a:ext cx="6092825" cy="59548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dirty="0"/>
              <a:t>Il Progetto  prevede la realizzazione di un </a:t>
            </a:r>
            <a:r>
              <a:rPr lang="it-IT" sz="1600" b="1" dirty="0"/>
              <a:t>orto nel giardino della scuola, con l’aiuto di volontari degli orti anziani</a:t>
            </a:r>
            <a:r>
              <a:rPr lang="it-IT" sz="1600" dirty="0"/>
              <a:t>. Attraverso le interviste con gli anziani del quartiere si cercherà di ricostruire il significato che la cura e la coltivazione di un orto rivestono nella </a:t>
            </a:r>
            <a:r>
              <a:rPr lang="it-IT" sz="1600" b="1" dirty="0"/>
              <a:t>tradizione</a:t>
            </a:r>
            <a:r>
              <a:rPr lang="it-IT" sz="1600" dirty="0"/>
              <a:t> di una città con radici contadine come </a:t>
            </a:r>
            <a:r>
              <a:rPr lang="it-IT" sz="1600" b="1" dirty="0"/>
              <a:t>Modena</a:t>
            </a:r>
            <a:r>
              <a:rPr lang="it-IT" sz="1600" dirty="0"/>
              <a:t>. Attraverso la visione di filmati si esamineranno le esperienze di orti urbani nelle grandi metropoli. </a:t>
            </a:r>
          </a:p>
          <a:p>
            <a:pPr>
              <a:lnSpc>
                <a:spcPct val="150000"/>
              </a:lnSpc>
            </a:pPr>
            <a:r>
              <a:rPr lang="it-IT" sz="1600" b="1" dirty="0"/>
              <a:t>Obiettivi</a:t>
            </a:r>
            <a:r>
              <a:rPr lang="it-IT" sz="1600" dirty="0"/>
              <a:t> :  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promuovere forme di pensiero e atteggiamenti che preparino e sostengano interventi trasformativi dell’ambiente circostante;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 -sviluppare la capacità di riconoscere ed apprezzare la </a:t>
            </a:r>
            <a:r>
              <a:rPr lang="it-IT" sz="1600" dirty="0" err="1"/>
              <a:t>bio</a:t>
            </a:r>
            <a:r>
              <a:rPr lang="it-IT" sz="1600" dirty="0"/>
              <a:t> diversità sulla base della varietà alimentare; 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- favorire l’educazione alla salute ed al benessere attraverso una sana e corretta alimentazione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10F2E46-F53D-47E2-930E-4B2893823D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osiaicBubbl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4799" y="2562225"/>
            <a:ext cx="3191421" cy="2096890"/>
          </a:xfrm>
          <a:prstGeom prst="rect">
            <a:avLst/>
          </a:prstGeom>
          <a:effectLst>
            <a:softEdge rad="152400"/>
          </a:effectLst>
        </p:spPr>
      </p:pic>
    </p:spTree>
    <p:extLst>
      <p:ext uri="{BB962C8B-B14F-4D97-AF65-F5344CB8AC3E}">
        <p14:creationId xmlns:p14="http://schemas.microsoft.com/office/powerpoint/2010/main" val="189484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a 2 1">
            <a:extLst>
              <a:ext uri="{FF2B5EF4-FFF2-40B4-BE49-F238E27FC236}">
                <a16:creationId xmlns:a16="http://schemas.microsoft.com/office/drawing/2014/main" xmlns="" id="{623B371E-73EB-4424-9015-8FAB412DE4CB}"/>
              </a:ext>
            </a:extLst>
          </p:cNvPr>
          <p:cNvSpPr/>
          <p:nvPr/>
        </p:nvSpPr>
        <p:spPr>
          <a:xfrm>
            <a:off x="954993" y="0"/>
            <a:ext cx="2880320" cy="1440160"/>
          </a:xfrm>
          <a:prstGeom prst="doubleWave">
            <a:avLst>
              <a:gd name="adj1" fmla="val 6250"/>
              <a:gd name="adj2" fmla="val 46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3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 Educazione Ambientale 30 ORE</a:t>
            </a: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AAE31A4D-9647-47C0-A32E-D152C0D83210}"/>
              </a:ext>
            </a:extLst>
          </p:cNvPr>
          <p:cNvSpPr/>
          <p:nvPr/>
        </p:nvSpPr>
        <p:spPr>
          <a:xfrm>
            <a:off x="975417" y="1517636"/>
            <a:ext cx="34563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2800" b="1" dirty="0"/>
              <a:t>Cicli, Ricicli e Riusi 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468E4FD2-4774-4B7E-8CB4-9B27FF2F9AA5}"/>
              </a:ext>
            </a:extLst>
          </p:cNvPr>
          <p:cNvSpPr/>
          <p:nvPr/>
        </p:nvSpPr>
        <p:spPr>
          <a:xfrm>
            <a:off x="479396" y="5004465"/>
            <a:ext cx="52786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1600" b="1" dirty="0"/>
          </a:p>
          <a:p>
            <a:r>
              <a:rPr lang="it-IT" sz="1600" b="1" dirty="0"/>
              <a:t>Destinatari :   </a:t>
            </a:r>
            <a:r>
              <a:rPr lang="it-IT" sz="1600" dirty="0"/>
              <a:t>19 alunni  scuola secondaria</a:t>
            </a:r>
          </a:p>
          <a:p>
            <a:r>
              <a:rPr lang="it-IT" sz="1600" b="1" dirty="0"/>
              <a:t> Sede :  </a:t>
            </a:r>
            <a:r>
              <a:rPr lang="it-IT" sz="1600" dirty="0"/>
              <a:t>scuola Cavour </a:t>
            </a:r>
          </a:p>
          <a:p>
            <a:r>
              <a:rPr lang="it-IT" sz="1600" b="1" dirty="0"/>
              <a:t>Periodo di svolgimento </a:t>
            </a:r>
            <a:r>
              <a:rPr lang="it-IT" sz="1600" dirty="0"/>
              <a:t>marzo 2019 – giugno 2019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1BF7343C-A2C2-49D6-99BB-5F94F18BA942}"/>
              </a:ext>
            </a:extLst>
          </p:cNvPr>
          <p:cNvSpPr/>
          <p:nvPr/>
        </p:nvSpPr>
        <p:spPr>
          <a:xfrm>
            <a:off x="5828456" y="258010"/>
            <a:ext cx="6092825" cy="59548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dirty="0"/>
              <a:t>l’ipotesi di questo progetto si collega al problema dello </a:t>
            </a:r>
            <a:r>
              <a:rPr lang="it-IT" sz="1600" b="1" dirty="0"/>
              <a:t>smaltimento dei rifiuti</a:t>
            </a:r>
            <a:r>
              <a:rPr lang="it-IT" sz="1600" dirty="0"/>
              <a:t>. All’interno del modulo sono previste visite alle aziende e/o incontri con esperti del settore. A seguire l’istituzione di un gruppo di alunni che diventeranno </a:t>
            </a:r>
            <a:r>
              <a:rPr lang="it-IT" sz="1600" b="1" dirty="0"/>
              <a:t>Manager dell’Ambiente </a:t>
            </a:r>
            <a:r>
              <a:rPr lang="it-IT" sz="1600" dirty="0"/>
              <a:t>(</a:t>
            </a:r>
            <a:r>
              <a:rPr lang="it-IT" sz="1600" dirty="0" err="1"/>
              <a:t>waste</a:t>
            </a:r>
            <a:r>
              <a:rPr lang="it-IT" sz="1600" dirty="0"/>
              <a:t> manager) e della sostenibilità. I ragazzi produrranno materiali informativi rivolti ai compagni per dare maggiore consapevolezza sulla pratica della differenziazione e della riduzione complessiva del volume degli scarti. Verranno utilizzati materiali recuperati dalla raccolta differenziata della scuola (carta, bottiglie) per costruire oggetti che potranno essere usati nelle classi.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 </a:t>
            </a:r>
            <a:r>
              <a:rPr lang="it-IT" sz="1600" b="1" dirty="0"/>
              <a:t>Obiettivi: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Ampliare la propria consapevolezza sulla necessità di preservare l’ambiente attraverso comportamenti individuali e collettivi. 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68287E3D-4589-49C3-A3C2-94D8E4396F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96" y="2108248"/>
            <a:ext cx="4476750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31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68802B74-5CAE-4FF9-A794-30E99E252FFC}"/>
              </a:ext>
            </a:extLst>
          </p:cNvPr>
          <p:cNvSpPr/>
          <p:nvPr/>
        </p:nvSpPr>
        <p:spPr>
          <a:xfrm>
            <a:off x="432352" y="5244850"/>
            <a:ext cx="52786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Destinatari :   </a:t>
            </a:r>
            <a:r>
              <a:rPr lang="it-IT" sz="1600" dirty="0"/>
              <a:t>18 alunni di scuola primaria</a:t>
            </a:r>
          </a:p>
          <a:p>
            <a:r>
              <a:rPr lang="it-IT" sz="1600" b="1" dirty="0"/>
              <a:t> Sede :     </a:t>
            </a:r>
            <a:r>
              <a:rPr lang="it-IT" sz="1600" dirty="0"/>
              <a:t>plesso Papa Giovanni XXIII </a:t>
            </a:r>
          </a:p>
          <a:p>
            <a:r>
              <a:rPr lang="it-IT" sz="1600" b="1" dirty="0"/>
              <a:t>Periodo di svolgimento  </a:t>
            </a:r>
            <a:r>
              <a:rPr lang="it-IT" sz="1600" dirty="0"/>
              <a:t>marzo 2019– giugno 2019 </a:t>
            </a:r>
          </a:p>
        </p:txBody>
      </p:sp>
      <p:sp>
        <p:nvSpPr>
          <p:cNvPr id="4" name="Onda 2 3">
            <a:extLst>
              <a:ext uri="{FF2B5EF4-FFF2-40B4-BE49-F238E27FC236}">
                <a16:creationId xmlns:a16="http://schemas.microsoft.com/office/drawing/2014/main" xmlns="" id="{52F76857-FBB3-45A7-9718-4F1532C22966}"/>
              </a:ext>
            </a:extLst>
          </p:cNvPr>
          <p:cNvSpPr/>
          <p:nvPr/>
        </p:nvSpPr>
        <p:spPr>
          <a:xfrm>
            <a:off x="954991" y="0"/>
            <a:ext cx="2880320" cy="1435741"/>
          </a:xfrm>
          <a:prstGeom prst="doubleWave">
            <a:avLst>
              <a:gd name="adj1" fmla="val 6250"/>
              <a:gd name="adj2" fmla="val 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4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 Educazione Ambientale 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30 ORE</a:t>
            </a: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001ECF11-B8AB-42EA-8059-D10B58716AAD}"/>
              </a:ext>
            </a:extLst>
          </p:cNvPr>
          <p:cNvSpPr/>
          <p:nvPr/>
        </p:nvSpPr>
        <p:spPr>
          <a:xfrm>
            <a:off x="621804" y="1562454"/>
            <a:ext cx="39437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/>
              <a:t> </a:t>
            </a:r>
            <a:r>
              <a:rPr lang="it-IT" sz="2800" b="1" dirty="0"/>
              <a:t>Le strade dell’acqua 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60B7B55C-D4A4-4DF1-88CD-B5BC5EA2B5C1}"/>
              </a:ext>
            </a:extLst>
          </p:cNvPr>
          <p:cNvSpPr/>
          <p:nvPr/>
        </p:nvSpPr>
        <p:spPr>
          <a:xfrm>
            <a:off x="5828456" y="258010"/>
            <a:ext cx="6092825" cy="632416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dirty="0"/>
              <a:t> il modulo è finalizzato alla consapevolezza </a:t>
            </a:r>
            <a:r>
              <a:rPr lang="it-IT" sz="1600" b="1" dirty="0"/>
              <a:t>dell’importanza della risorsa idrica, </a:t>
            </a:r>
            <a:r>
              <a:rPr lang="it-IT" sz="1600" dirty="0"/>
              <a:t>attraverso l’individuazione di comportamenti corretti per evitarne lo </a:t>
            </a:r>
            <a:r>
              <a:rPr lang="it-IT" sz="1600" b="1" dirty="0"/>
              <a:t>spreco</a:t>
            </a:r>
            <a:r>
              <a:rPr lang="it-IT" sz="1600" dirty="0"/>
              <a:t> e l’</a:t>
            </a:r>
            <a:r>
              <a:rPr lang="it-IT" sz="1600" b="1" dirty="0"/>
              <a:t>inquinamento</a:t>
            </a:r>
            <a:r>
              <a:rPr lang="it-IT" sz="1600" dirty="0"/>
              <a:t>. </a:t>
            </a:r>
          </a:p>
          <a:p>
            <a:pPr>
              <a:lnSpc>
                <a:spcPct val="150000"/>
              </a:lnSpc>
            </a:pPr>
            <a:endParaRPr lang="it-IT" sz="1600" dirty="0"/>
          </a:p>
          <a:p>
            <a:pPr>
              <a:lnSpc>
                <a:spcPct val="150000"/>
              </a:lnSpc>
            </a:pPr>
            <a:r>
              <a:rPr lang="it-IT" sz="1600" dirty="0"/>
              <a:t>L’analisi del rapporto uomo-acqua è realizzata facendo particolare riferimento al nostro territorio. Il progetto intende sviluppare la gestione delle acque di superficie, con riferimento al contenimento delle piene attraverso canali, casse di espansione, zone golenali. </a:t>
            </a:r>
          </a:p>
          <a:p>
            <a:pPr>
              <a:lnSpc>
                <a:spcPct val="150000"/>
              </a:lnSpc>
            </a:pPr>
            <a:endParaRPr lang="it-IT" sz="1600" dirty="0"/>
          </a:p>
          <a:p>
            <a:pPr>
              <a:lnSpc>
                <a:spcPct val="150000"/>
              </a:lnSpc>
            </a:pPr>
            <a:r>
              <a:rPr lang="it-IT" sz="1600" dirty="0"/>
              <a:t>Verranno organizzate uscite di visite guidate alle zone di bonifica dei fiumi modenesi. </a:t>
            </a:r>
          </a:p>
          <a:p>
            <a:pPr>
              <a:lnSpc>
                <a:spcPct val="150000"/>
              </a:lnSpc>
            </a:pPr>
            <a:r>
              <a:rPr lang="it-IT" sz="1600" b="1" dirty="0"/>
              <a:t>Obiettivi:. </a:t>
            </a:r>
            <a:r>
              <a:rPr lang="it-IT" sz="1600" dirty="0"/>
              <a:t>Conoscere il proprio territorio e le trasformazioni antropiche determinate dalla presenza dei fiumi;                   Comprendere la necessità della conservazione del patrimonio ambientale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156FEC81-4738-4663-90C0-2FD450ADEE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897" y="2105531"/>
            <a:ext cx="3742556" cy="2845443"/>
          </a:xfrm>
          <a:prstGeom prst="rect">
            <a:avLst/>
          </a:prstGeom>
          <a:effectLst>
            <a:softEdge rad="165100"/>
          </a:effectLst>
        </p:spPr>
      </p:pic>
    </p:spTree>
    <p:extLst>
      <p:ext uri="{BB962C8B-B14F-4D97-AF65-F5344CB8AC3E}">
        <p14:creationId xmlns:p14="http://schemas.microsoft.com/office/powerpoint/2010/main" val="171418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E32FAD49-A82C-4CD7-BFD8-09F1B30F3E8C}"/>
              </a:ext>
            </a:extLst>
          </p:cNvPr>
          <p:cNvSpPr/>
          <p:nvPr/>
        </p:nvSpPr>
        <p:spPr>
          <a:xfrm>
            <a:off x="288023" y="5597933"/>
            <a:ext cx="52786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Destinatari </a:t>
            </a:r>
            <a:r>
              <a:rPr lang="it-IT" sz="1600" dirty="0"/>
              <a:t>:  20 allievi di scuola primaria  </a:t>
            </a:r>
          </a:p>
          <a:p>
            <a:r>
              <a:rPr lang="it-IT" sz="1600" b="1" dirty="0"/>
              <a:t>Sede </a:t>
            </a:r>
            <a:r>
              <a:rPr lang="it-IT" sz="1600" dirty="0"/>
              <a:t>:     scuola Papa Giovanni XXIII </a:t>
            </a:r>
          </a:p>
          <a:p>
            <a:r>
              <a:rPr lang="it-IT" sz="1600" b="1" dirty="0"/>
              <a:t>Periodo di svolgimento </a:t>
            </a:r>
            <a:r>
              <a:rPr lang="it-IT" sz="1600" dirty="0"/>
              <a:t>marzo 2019 – giugno 2019 </a:t>
            </a:r>
          </a:p>
        </p:txBody>
      </p:sp>
      <p:sp>
        <p:nvSpPr>
          <p:cNvPr id="4" name="Onda 2 3">
            <a:extLst>
              <a:ext uri="{FF2B5EF4-FFF2-40B4-BE49-F238E27FC236}">
                <a16:creationId xmlns:a16="http://schemas.microsoft.com/office/drawing/2014/main" xmlns="" id="{0B41056C-9710-41B1-B391-DFECB151039C}"/>
              </a:ext>
            </a:extLst>
          </p:cNvPr>
          <p:cNvSpPr/>
          <p:nvPr/>
        </p:nvSpPr>
        <p:spPr>
          <a:xfrm>
            <a:off x="909836" y="-1"/>
            <a:ext cx="3024336" cy="1630319"/>
          </a:xfrm>
          <a:prstGeom prst="doubleWave">
            <a:avLst>
              <a:gd name="adj1" fmla="val 6250"/>
              <a:gd name="adj2" fmla="val 504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5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  Civismo, rispetto delle diversità e cittadinanza attiva  30 ORE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CE546877-8504-4589-AA3C-412A4B442443}"/>
              </a:ext>
            </a:extLst>
          </p:cNvPr>
          <p:cNvSpPr/>
          <p:nvPr/>
        </p:nvSpPr>
        <p:spPr>
          <a:xfrm>
            <a:off x="-124100" y="1649159"/>
            <a:ext cx="532870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/>
              <a:t> CITTADINE : I segni nella comunità</a:t>
            </a:r>
          </a:p>
          <a:p>
            <a:pPr algn="ctr"/>
            <a:r>
              <a:rPr lang="it-IT" b="1" dirty="0"/>
              <a:t> e sulle città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xmlns="" id="{B92940C9-D85A-4A5A-AB7E-B6EE998C50A0}"/>
              </a:ext>
            </a:extLst>
          </p:cNvPr>
          <p:cNvSpPr/>
          <p:nvPr/>
        </p:nvSpPr>
        <p:spPr>
          <a:xfrm>
            <a:off x="5828456" y="258010"/>
            <a:ext cx="6092825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dirty="0"/>
              <a:t> Il modulo approfondirà i primi anni </a:t>
            </a:r>
            <a:r>
              <a:rPr lang="it-IT" sz="1600" b="1" dirty="0"/>
              <a:t>della Ricostruzione </a:t>
            </a:r>
            <a:r>
              <a:rPr lang="it-IT" sz="1600" dirty="0"/>
              <a:t>nella provincia modenese attraverso l’analisi della </a:t>
            </a:r>
            <a:r>
              <a:rPr lang="it-IT" sz="1600" b="1" dirty="0"/>
              <a:t>presenza femminile nella sfera pubblica, sia economica che politica</a:t>
            </a:r>
            <a:r>
              <a:rPr lang="it-IT" sz="1600" dirty="0"/>
              <a:t>.</a:t>
            </a:r>
          </a:p>
          <a:p>
            <a:endParaRPr lang="it-IT" sz="1600" dirty="0"/>
          </a:p>
          <a:p>
            <a:r>
              <a:rPr lang="it-IT" sz="1600" dirty="0"/>
              <a:t> Approfondimento del contesto storico-sociale del primo dopoguerra a Modena attraverso l’uso di testi, fotografie e materiali video.</a:t>
            </a:r>
          </a:p>
          <a:p>
            <a:endParaRPr lang="it-IT" sz="1600" dirty="0"/>
          </a:p>
          <a:p>
            <a:r>
              <a:rPr lang="it-IT" sz="1600" dirty="0"/>
              <a:t> Prodotti finali: spettacolo teatrale o mostra documentaria</a:t>
            </a:r>
          </a:p>
          <a:p>
            <a:endParaRPr lang="it-IT" sz="1600" dirty="0"/>
          </a:p>
          <a:p>
            <a:r>
              <a:rPr lang="it-IT" sz="1600" b="1" dirty="0"/>
              <a:t>   Obiettivi</a:t>
            </a:r>
            <a:r>
              <a:rPr lang="it-IT" sz="1600" dirty="0"/>
              <a:t>:. </a:t>
            </a:r>
          </a:p>
          <a:p>
            <a:endParaRPr lang="it-IT" sz="1600" dirty="0"/>
          </a:p>
          <a:p>
            <a:r>
              <a:rPr lang="it-IT" sz="1600" dirty="0"/>
              <a:t> Migliorare la conoscenza della storia contemporanea </a:t>
            </a:r>
            <a:br>
              <a:rPr lang="it-IT" sz="1600" dirty="0"/>
            </a:br>
            <a:r>
              <a:rPr lang="it-IT" sz="1600" dirty="0"/>
              <a:t/>
            </a:r>
            <a:br>
              <a:rPr lang="it-IT" sz="1600" dirty="0"/>
            </a:br>
            <a:r>
              <a:rPr lang="it-IT" sz="1600" dirty="0"/>
              <a:t>  Potenziare le competenze chiave di cittadinanza                   </a:t>
            </a:r>
            <a:br>
              <a:rPr lang="it-IT" sz="1600" dirty="0"/>
            </a:br>
            <a:r>
              <a:rPr lang="it-IT" sz="1600" dirty="0"/>
              <a:t/>
            </a:r>
            <a:br>
              <a:rPr lang="it-IT" sz="1600" dirty="0"/>
            </a:br>
            <a:r>
              <a:rPr lang="it-IT" sz="1600" dirty="0"/>
              <a:t>Favorire la riflessione sulla dimensione del cambiamento della mentalità femminile.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C4CBF5D5-352E-48AA-9F7F-4B44F9927A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307" y="2567478"/>
            <a:ext cx="3688929" cy="2727829"/>
          </a:xfrm>
          <a:prstGeom prst="rect">
            <a:avLst/>
          </a:prstGeom>
          <a:effectLst>
            <a:softEdge rad="190500"/>
          </a:effectLst>
        </p:spPr>
      </p:pic>
    </p:spTree>
    <p:extLst>
      <p:ext uri="{BB962C8B-B14F-4D97-AF65-F5344CB8AC3E}">
        <p14:creationId xmlns:p14="http://schemas.microsoft.com/office/powerpoint/2010/main" val="277907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E32FAD49-A82C-4CD7-BFD8-09F1B30F3E8C}"/>
              </a:ext>
            </a:extLst>
          </p:cNvPr>
          <p:cNvSpPr/>
          <p:nvPr/>
        </p:nvSpPr>
        <p:spPr>
          <a:xfrm>
            <a:off x="288022" y="5597933"/>
            <a:ext cx="55404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Destinatari </a:t>
            </a:r>
            <a:r>
              <a:rPr lang="it-IT" sz="1600" dirty="0"/>
              <a:t>:  </a:t>
            </a:r>
            <a:r>
              <a:rPr lang="it-IT" sz="1600" dirty="0"/>
              <a:t>19 allievi di scuola primaria e </a:t>
            </a:r>
            <a:r>
              <a:rPr lang="it-IT" sz="1600" dirty="0" smtClean="0"/>
              <a:t>secondaria</a:t>
            </a:r>
            <a:r>
              <a:rPr lang="it-IT" sz="1600" dirty="0" smtClean="0"/>
              <a:t>  </a:t>
            </a:r>
            <a:endParaRPr lang="it-IT" sz="1600" dirty="0"/>
          </a:p>
          <a:p>
            <a:r>
              <a:rPr lang="it-IT" sz="1600" b="1" dirty="0"/>
              <a:t>Sede </a:t>
            </a:r>
            <a:r>
              <a:rPr lang="it-IT" sz="1600" dirty="0"/>
              <a:t>:     </a:t>
            </a:r>
            <a:r>
              <a:rPr lang="it-IT" sz="1600" dirty="0" smtClean="0"/>
              <a:t>scuola Ciro Menotti</a:t>
            </a:r>
            <a:endParaRPr lang="it-IT" sz="1600" dirty="0"/>
          </a:p>
          <a:p>
            <a:r>
              <a:rPr lang="it-IT" sz="1600" b="1" dirty="0"/>
              <a:t>Periodo di svolgimento </a:t>
            </a:r>
            <a:r>
              <a:rPr lang="it-IT" sz="1600" dirty="0" smtClean="0"/>
              <a:t>ottobre</a:t>
            </a:r>
            <a:r>
              <a:rPr lang="it-IT" sz="1600" dirty="0" smtClean="0"/>
              <a:t> </a:t>
            </a:r>
            <a:r>
              <a:rPr lang="it-IT" sz="1600" dirty="0"/>
              <a:t>2019 – </a:t>
            </a:r>
            <a:r>
              <a:rPr lang="it-IT" sz="1600" dirty="0" smtClean="0"/>
              <a:t>dicembre</a:t>
            </a:r>
            <a:r>
              <a:rPr lang="it-IT" sz="1600" dirty="0" smtClean="0"/>
              <a:t> </a:t>
            </a:r>
            <a:r>
              <a:rPr lang="it-IT" sz="1600" dirty="0"/>
              <a:t>2019 </a:t>
            </a:r>
          </a:p>
        </p:txBody>
      </p:sp>
      <p:sp>
        <p:nvSpPr>
          <p:cNvPr id="4" name="Onda 2 3">
            <a:extLst>
              <a:ext uri="{FF2B5EF4-FFF2-40B4-BE49-F238E27FC236}">
                <a16:creationId xmlns:a16="http://schemas.microsoft.com/office/drawing/2014/main" xmlns="" id="{0B41056C-9710-41B1-B391-DFECB151039C}"/>
              </a:ext>
            </a:extLst>
          </p:cNvPr>
          <p:cNvSpPr/>
          <p:nvPr/>
        </p:nvSpPr>
        <p:spPr>
          <a:xfrm>
            <a:off x="909836" y="-1"/>
            <a:ext cx="3024336" cy="1630319"/>
          </a:xfrm>
          <a:prstGeom prst="doubleWave">
            <a:avLst>
              <a:gd name="adj1" fmla="val 6250"/>
              <a:gd name="adj2" fmla="val 504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</a:t>
            </a:r>
            <a:r>
              <a:rPr lang="it-IT" sz="1600" b="1" dirty="0" smtClean="0">
                <a:solidFill>
                  <a:schemeClr val="tx1"/>
                </a:solidFill>
              </a:rPr>
              <a:t>6</a:t>
            </a:r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  Civismo, rispetto delle diversità e cittadinanza attiva  30 ORE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CE546877-8504-4589-AA3C-412A4B442443}"/>
              </a:ext>
            </a:extLst>
          </p:cNvPr>
          <p:cNvSpPr/>
          <p:nvPr/>
        </p:nvSpPr>
        <p:spPr>
          <a:xfrm>
            <a:off x="228563" y="1649159"/>
            <a:ext cx="46233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/>
              <a:t> </a:t>
            </a:r>
            <a:r>
              <a:rPr lang="it-IT" b="1" dirty="0" smtClean="0"/>
              <a:t>IL CONSIGLIO DEGLI STUDENTI</a:t>
            </a:r>
            <a:endParaRPr lang="it-IT" b="1" dirty="0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xmlns="" id="{B92940C9-D85A-4A5A-AB7E-B6EE998C50A0}"/>
              </a:ext>
            </a:extLst>
          </p:cNvPr>
          <p:cNvSpPr/>
          <p:nvPr/>
        </p:nvSpPr>
        <p:spPr>
          <a:xfrm>
            <a:off x="5828456" y="258010"/>
            <a:ext cx="6092825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dirty="0"/>
              <a:t> </a:t>
            </a:r>
            <a:r>
              <a:rPr lang="it-IT" sz="1600" dirty="0"/>
              <a:t>Il progetto mette a fuoco </a:t>
            </a:r>
            <a:r>
              <a:rPr lang="it-IT" sz="1600" b="1" dirty="0"/>
              <a:t>diritti e doveri delle studentesse e degli studenti </a:t>
            </a:r>
            <a:r>
              <a:rPr lang="it-IT" sz="1600" dirty="0"/>
              <a:t>per una </a:t>
            </a:r>
            <a:r>
              <a:rPr lang="it-IT" sz="1600" dirty="0" smtClean="0"/>
              <a:t>convivenza </a:t>
            </a:r>
            <a:r>
              <a:rPr lang="it-IT" sz="1600" dirty="0"/>
              <a:t>responsabile tra scuola e territorio. </a:t>
            </a:r>
            <a:endParaRPr lang="it-IT" sz="1600" dirty="0" smtClean="0"/>
          </a:p>
          <a:p>
            <a:endParaRPr lang="it-IT" sz="1600" dirty="0"/>
          </a:p>
          <a:p>
            <a:r>
              <a:rPr lang="it-IT" sz="1600" dirty="0" smtClean="0"/>
              <a:t>Sono </a:t>
            </a:r>
            <a:r>
              <a:rPr lang="it-IT" sz="1600" dirty="0"/>
              <a:t>previste iniziative per il rispetto ed il miglioramento degli ambienti comuni della scuola per una migliore convivenza all’interno dell’Istituto. </a:t>
            </a:r>
            <a:endParaRPr lang="it-IT" sz="1600" dirty="0" smtClean="0"/>
          </a:p>
          <a:p>
            <a:endParaRPr lang="it-IT" sz="1600" dirty="0"/>
          </a:p>
          <a:p>
            <a:r>
              <a:rPr lang="it-IT" sz="1600" dirty="0" smtClean="0"/>
              <a:t>Sarà </a:t>
            </a:r>
            <a:r>
              <a:rPr lang="it-IT" sz="1600" dirty="0"/>
              <a:t>costituito un comitato di accoglienza a favore di alunni stranieri . per ognun dei temi trattati, gli studenti saranno invitati ad elaborare materiali da proporre ad organismi gestionali e consultivi : Consiglio di Istituto e Comitato </a:t>
            </a:r>
            <a:r>
              <a:rPr lang="it-IT" sz="1600" dirty="0" smtClean="0"/>
              <a:t>Genitori</a:t>
            </a:r>
          </a:p>
          <a:p>
            <a:endParaRPr lang="it-IT" sz="1600" dirty="0"/>
          </a:p>
          <a:p>
            <a:endParaRPr lang="it-IT" sz="1600" dirty="0"/>
          </a:p>
          <a:p>
            <a:r>
              <a:rPr lang="it-IT" sz="1600" b="1" u="sng" dirty="0"/>
              <a:t>Obiettivi:</a:t>
            </a:r>
            <a:r>
              <a:rPr lang="it-IT" sz="1600" dirty="0"/>
              <a:t>  </a:t>
            </a:r>
            <a:endParaRPr lang="it-IT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 smtClean="0"/>
              <a:t>sperimentare </a:t>
            </a:r>
            <a:r>
              <a:rPr lang="it-IT" sz="1600" dirty="0"/>
              <a:t>le regole della democrazia rappresentativa</a:t>
            </a:r>
            <a:r>
              <a:rPr lang="it-IT" sz="1600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 smtClean="0"/>
              <a:t>  </a:t>
            </a:r>
            <a:r>
              <a:rPr lang="it-IT" sz="1600" dirty="0"/>
              <a:t>imparare a fare delle scelte motivate e responsabili.</a:t>
            </a:r>
          </a:p>
          <a:p>
            <a:endParaRPr lang="it-IT" sz="16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28" y="2460313"/>
            <a:ext cx="3504700" cy="248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37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resentazione della classe aperta ai genitor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976411_TF03460507.potx" id="{9F4671D6-A35F-49A8-A62C-388F1F40B3CD}" vid="{4B33653D-8FF2-4B8C-A751-F2520D5571D1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Presentazione della classe aperta ai genitori</Template>
  <TotalTime>465</TotalTime>
  <Words>853</Words>
  <Application>Microsoft Office PowerPoint</Application>
  <PresentationFormat>Personalizzato</PresentationFormat>
  <Paragraphs>108</Paragraphs>
  <Slides>7</Slides>
  <Notes>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Presentazione della classe aperta ai genitori</vt:lpstr>
      <vt:lpstr>Picture</vt:lpstr>
      <vt:lpstr>Cittadini del mondo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Orienting my future</dc:title>
  <dc:creator>tizzym68@gmail.com</dc:creator>
  <cp:lastModifiedBy>dd3c</cp:lastModifiedBy>
  <cp:revision>48</cp:revision>
  <dcterms:created xsi:type="dcterms:W3CDTF">2018-02-18T22:26:22Z</dcterms:created>
  <dcterms:modified xsi:type="dcterms:W3CDTF">2019-10-28T09:43:38Z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74062800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