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wav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0693400" cy="7556500"/>
  <p:notesSz cx="10693400" cy="75565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290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1209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7995"/>
            <a:ext cx="962406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7500" y="398200"/>
            <a:ext cx="2895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ALICE</a:t>
            </a:r>
            <a:r>
              <a:rPr sz="20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CASCHERINA</a:t>
            </a:r>
            <a:r>
              <a:rPr lang="it-IT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DI GIANNI RODARI</a:t>
            </a:r>
            <a:endParaRPr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5100" y="1088552"/>
            <a:ext cx="4178300" cy="12598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pc="-5" dirty="0">
                <a:latin typeface="Arial"/>
                <a:cs typeface="Arial"/>
              </a:rPr>
              <a:t>Questa </a:t>
            </a:r>
            <a:r>
              <a:rPr dirty="0">
                <a:latin typeface="Arial"/>
                <a:cs typeface="Arial"/>
              </a:rPr>
              <a:t>è </a:t>
            </a:r>
            <a:r>
              <a:rPr spc="-10" dirty="0">
                <a:latin typeface="Arial"/>
                <a:cs typeface="Arial"/>
              </a:rPr>
              <a:t>la </a:t>
            </a:r>
            <a:r>
              <a:rPr spc="-5" dirty="0">
                <a:latin typeface="Arial"/>
                <a:cs typeface="Arial"/>
              </a:rPr>
              <a:t>storia </a:t>
            </a:r>
            <a:r>
              <a:rPr dirty="0">
                <a:latin typeface="Arial"/>
                <a:cs typeface="Arial"/>
              </a:rPr>
              <a:t>di </a:t>
            </a:r>
            <a:r>
              <a:rPr spc="-5" dirty="0">
                <a:latin typeface="Arial"/>
                <a:cs typeface="Arial"/>
              </a:rPr>
              <a:t>Alice Cascherina, che </a:t>
            </a:r>
            <a:r>
              <a:rPr spc="-10" dirty="0">
                <a:latin typeface="Arial"/>
                <a:cs typeface="Arial"/>
              </a:rPr>
              <a:t>cascava </a:t>
            </a:r>
            <a:r>
              <a:rPr spc="-5" dirty="0">
                <a:latin typeface="Arial"/>
                <a:cs typeface="Arial"/>
              </a:rPr>
              <a:t>sempre </a:t>
            </a:r>
            <a:r>
              <a:rPr dirty="0">
                <a:latin typeface="Arial"/>
                <a:cs typeface="Arial"/>
              </a:rPr>
              <a:t>e  </a:t>
            </a:r>
            <a:r>
              <a:rPr spc="-5" dirty="0">
                <a:latin typeface="Arial"/>
                <a:cs typeface="Arial"/>
              </a:rPr>
              <a:t>dappertutto.</a:t>
            </a:r>
            <a:endParaRPr dirty="0">
              <a:latin typeface="Arial"/>
              <a:cs typeface="Arial"/>
            </a:endParaRPr>
          </a:p>
          <a:p>
            <a:pPr marL="12700" marR="132715">
              <a:lnSpc>
                <a:spcPts val="1380"/>
              </a:lnSpc>
            </a:pPr>
            <a:r>
              <a:rPr dirty="0">
                <a:latin typeface="Arial"/>
                <a:cs typeface="Arial"/>
              </a:rPr>
              <a:t>Il </a:t>
            </a:r>
            <a:r>
              <a:rPr spc="-5" dirty="0">
                <a:latin typeface="Arial"/>
                <a:cs typeface="Arial"/>
              </a:rPr>
              <a:t>nonno la cercava per portarla </a:t>
            </a:r>
            <a:r>
              <a:rPr dirty="0">
                <a:latin typeface="Arial"/>
                <a:cs typeface="Arial"/>
              </a:rPr>
              <a:t>ai </a:t>
            </a:r>
            <a:r>
              <a:rPr spc="-5" dirty="0">
                <a:latin typeface="Arial"/>
                <a:cs typeface="Arial"/>
              </a:rPr>
              <a:t>giardini: </a:t>
            </a:r>
            <a:r>
              <a:rPr dirty="0">
                <a:latin typeface="Arial"/>
                <a:cs typeface="Arial"/>
              </a:rPr>
              <a:t>- </a:t>
            </a:r>
            <a:r>
              <a:rPr spc="-5" dirty="0">
                <a:latin typeface="Arial"/>
                <a:cs typeface="Arial"/>
              </a:rPr>
              <a:t>Alice! Dove sei,  Alice?</a:t>
            </a:r>
            <a:r>
              <a:rPr dirty="0">
                <a:latin typeface="Arial"/>
                <a:cs typeface="Arial"/>
              </a:rPr>
              <a:t> -</a:t>
            </a:r>
          </a:p>
          <a:p>
            <a:pPr marL="105410" indent="-93345">
              <a:lnSpc>
                <a:spcPts val="1315"/>
              </a:lnSpc>
              <a:buChar char="-"/>
              <a:tabLst>
                <a:tab pos="106045" algn="l"/>
              </a:tabLst>
            </a:pPr>
            <a:r>
              <a:rPr dirty="0">
                <a:latin typeface="Arial"/>
                <a:cs typeface="Arial"/>
              </a:rPr>
              <a:t>Sono </a:t>
            </a:r>
            <a:r>
              <a:rPr spc="-5" dirty="0">
                <a:latin typeface="Arial"/>
                <a:cs typeface="Arial"/>
              </a:rPr>
              <a:t>qui,</a:t>
            </a:r>
            <a:r>
              <a:rPr spc="-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nonno.</a:t>
            </a:r>
            <a:endParaRPr dirty="0">
              <a:latin typeface="Arial"/>
              <a:cs typeface="Arial"/>
            </a:endParaRPr>
          </a:p>
          <a:p>
            <a:pPr marL="105410" indent="-93345">
              <a:lnSpc>
                <a:spcPts val="1380"/>
              </a:lnSpc>
              <a:buChar char="-"/>
              <a:tabLst>
                <a:tab pos="106045" algn="l"/>
              </a:tabLst>
            </a:pPr>
            <a:r>
              <a:rPr spc="-5" dirty="0">
                <a:latin typeface="Arial"/>
                <a:cs typeface="Arial"/>
              </a:rPr>
              <a:t>Dove, qui?</a:t>
            </a:r>
            <a:endParaRPr dirty="0">
              <a:latin typeface="Arial"/>
              <a:cs typeface="Arial"/>
            </a:endParaRPr>
          </a:p>
          <a:p>
            <a:pPr marL="105410" indent="-93345">
              <a:lnSpc>
                <a:spcPts val="1410"/>
              </a:lnSpc>
              <a:buChar char="-"/>
              <a:tabLst>
                <a:tab pos="106045" algn="l"/>
              </a:tabLst>
            </a:pPr>
            <a:r>
              <a:rPr spc="-5" dirty="0">
                <a:latin typeface="Arial"/>
                <a:cs typeface="Arial"/>
              </a:rPr>
              <a:t>Nella</a:t>
            </a:r>
            <a:r>
              <a:rPr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sveglia.</a:t>
            </a:r>
            <a:endParaRPr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5100" y="6077203"/>
            <a:ext cx="4224020" cy="1281761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pc="-5" dirty="0">
                <a:latin typeface="Arial"/>
                <a:cs typeface="Arial"/>
              </a:rPr>
              <a:t>Sì, </a:t>
            </a:r>
            <a:r>
              <a:rPr spc="-10" dirty="0">
                <a:latin typeface="Arial"/>
                <a:cs typeface="Arial"/>
              </a:rPr>
              <a:t>aveva </a:t>
            </a:r>
            <a:r>
              <a:rPr spc="-5" dirty="0">
                <a:latin typeface="Arial"/>
                <a:cs typeface="Arial"/>
              </a:rPr>
              <a:t>aperto lo sportello della </a:t>
            </a:r>
            <a:r>
              <a:rPr spc="-10" dirty="0">
                <a:latin typeface="Arial"/>
                <a:cs typeface="Arial"/>
              </a:rPr>
              <a:t>sveglia </a:t>
            </a:r>
            <a:r>
              <a:rPr dirty="0">
                <a:latin typeface="Arial"/>
                <a:cs typeface="Arial"/>
              </a:rPr>
              <a:t>per </a:t>
            </a:r>
            <a:r>
              <a:rPr spc="-5" dirty="0">
                <a:latin typeface="Arial"/>
                <a:cs typeface="Arial"/>
              </a:rPr>
              <a:t>curiosare un po',  </a:t>
            </a:r>
            <a:r>
              <a:rPr dirty="0">
                <a:latin typeface="Arial"/>
                <a:cs typeface="Arial"/>
              </a:rPr>
              <a:t>ed </a:t>
            </a:r>
            <a:r>
              <a:rPr spc="-5" dirty="0">
                <a:latin typeface="Arial"/>
                <a:cs typeface="Arial"/>
              </a:rPr>
              <a:t>era </a:t>
            </a:r>
            <a:r>
              <a:rPr dirty="0">
                <a:latin typeface="Arial"/>
                <a:cs typeface="Arial"/>
              </a:rPr>
              <a:t>finita </a:t>
            </a:r>
            <a:r>
              <a:rPr spc="-5" dirty="0">
                <a:latin typeface="Arial"/>
                <a:cs typeface="Arial"/>
              </a:rPr>
              <a:t>tra gli ingranaggi </a:t>
            </a:r>
            <a:r>
              <a:rPr dirty="0">
                <a:latin typeface="Arial"/>
                <a:cs typeface="Arial"/>
              </a:rPr>
              <a:t>e </a:t>
            </a:r>
            <a:r>
              <a:rPr spc="-5" dirty="0">
                <a:latin typeface="Arial"/>
                <a:cs typeface="Arial"/>
              </a:rPr>
              <a:t>le molle, </a:t>
            </a:r>
            <a:r>
              <a:rPr dirty="0">
                <a:latin typeface="Arial"/>
                <a:cs typeface="Arial"/>
              </a:rPr>
              <a:t>ed </a:t>
            </a:r>
            <a:r>
              <a:rPr spc="-5" dirty="0">
                <a:latin typeface="Arial"/>
                <a:cs typeface="Arial"/>
              </a:rPr>
              <a:t>ora le toccava </a:t>
            </a:r>
            <a:r>
              <a:rPr dirty="0">
                <a:latin typeface="Arial"/>
                <a:cs typeface="Arial"/>
              </a:rPr>
              <a:t>di  </a:t>
            </a:r>
            <a:r>
              <a:rPr spc="-5" dirty="0">
                <a:latin typeface="Arial"/>
                <a:cs typeface="Arial"/>
              </a:rPr>
              <a:t>saltare continuamente </a:t>
            </a:r>
            <a:r>
              <a:rPr dirty="0">
                <a:latin typeface="Arial"/>
                <a:cs typeface="Arial"/>
              </a:rPr>
              <a:t>da </a:t>
            </a:r>
            <a:r>
              <a:rPr spc="-5" dirty="0">
                <a:latin typeface="Arial"/>
                <a:cs typeface="Arial"/>
              </a:rPr>
              <a:t>un punto all'altro per </a:t>
            </a:r>
            <a:r>
              <a:rPr dirty="0">
                <a:latin typeface="Arial"/>
                <a:cs typeface="Arial"/>
              </a:rPr>
              <a:t>non </a:t>
            </a:r>
            <a:r>
              <a:rPr spc="-5" dirty="0">
                <a:latin typeface="Arial"/>
                <a:cs typeface="Arial"/>
              </a:rPr>
              <a:t>essere  travolta </a:t>
            </a:r>
            <a:r>
              <a:rPr dirty="0">
                <a:latin typeface="Arial"/>
                <a:cs typeface="Arial"/>
              </a:rPr>
              <a:t>da </a:t>
            </a:r>
            <a:r>
              <a:rPr spc="-5" dirty="0">
                <a:latin typeface="Arial"/>
                <a:cs typeface="Arial"/>
              </a:rPr>
              <a:t>tutti quei meccanismi che scattavano facendo tic-  tac.</a:t>
            </a: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22900" y="195742"/>
            <a:ext cx="4249420" cy="1807546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30480">
              <a:lnSpc>
                <a:spcPts val="1380"/>
              </a:lnSpc>
              <a:spcBef>
                <a:spcPts val="195"/>
              </a:spcBef>
            </a:pPr>
            <a:r>
              <a:rPr sz="1600" spc="-5" dirty="0">
                <a:latin typeface="Arial"/>
                <a:cs typeface="Arial"/>
              </a:rPr>
              <a:t>Un'altra volta il nonno la cercava </a:t>
            </a:r>
            <a:r>
              <a:rPr sz="1600" dirty="0">
                <a:latin typeface="Arial"/>
                <a:cs typeface="Arial"/>
              </a:rPr>
              <a:t>per </a:t>
            </a:r>
            <a:r>
              <a:rPr sz="1600" spc="-5" dirty="0">
                <a:latin typeface="Arial"/>
                <a:cs typeface="Arial"/>
              </a:rPr>
              <a:t>darle la merenda: </a:t>
            </a:r>
            <a:r>
              <a:rPr sz="1600" dirty="0">
                <a:latin typeface="Arial"/>
                <a:cs typeface="Arial"/>
              </a:rPr>
              <a:t>- </a:t>
            </a:r>
            <a:r>
              <a:rPr sz="1600" spc="-5" dirty="0">
                <a:latin typeface="Arial"/>
                <a:cs typeface="Arial"/>
              </a:rPr>
              <a:t>Alice!  Dove sei,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Alice?</a:t>
            </a:r>
            <a:endParaRPr sz="1600" dirty="0">
              <a:latin typeface="Arial"/>
              <a:cs typeface="Arial"/>
            </a:endParaRPr>
          </a:p>
          <a:p>
            <a:pPr marL="105410" indent="-93345">
              <a:lnSpc>
                <a:spcPts val="1315"/>
              </a:lnSpc>
              <a:buChar char="-"/>
              <a:tabLst>
                <a:tab pos="106045" algn="l"/>
              </a:tabLst>
            </a:pPr>
            <a:r>
              <a:rPr sz="1600" dirty="0">
                <a:latin typeface="Arial"/>
                <a:cs typeface="Arial"/>
              </a:rPr>
              <a:t>Sono </a:t>
            </a:r>
            <a:r>
              <a:rPr sz="1600" spc="-5" dirty="0">
                <a:latin typeface="Arial"/>
                <a:cs typeface="Arial"/>
              </a:rPr>
              <a:t>qui,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nonno.</a:t>
            </a:r>
            <a:endParaRPr sz="1600" dirty="0">
              <a:latin typeface="Arial"/>
              <a:cs typeface="Arial"/>
            </a:endParaRPr>
          </a:p>
          <a:p>
            <a:pPr marL="105410" indent="-93345">
              <a:lnSpc>
                <a:spcPts val="1380"/>
              </a:lnSpc>
              <a:buChar char="-"/>
              <a:tabLst>
                <a:tab pos="106045" algn="l"/>
              </a:tabLst>
            </a:pPr>
            <a:r>
              <a:rPr sz="1600" spc="-5" dirty="0">
                <a:latin typeface="Arial"/>
                <a:cs typeface="Arial"/>
              </a:rPr>
              <a:t>Dove, qui?</a:t>
            </a:r>
            <a:endParaRPr sz="1600" dirty="0">
              <a:latin typeface="Arial"/>
              <a:cs typeface="Arial"/>
            </a:endParaRPr>
          </a:p>
          <a:p>
            <a:pPr marL="12700" marR="212090">
              <a:lnSpc>
                <a:spcPts val="1380"/>
              </a:lnSpc>
              <a:spcBef>
                <a:spcPts val="65"/>
              </a:spcBef>
              <a:buChar char="-"/>
              <a:tabLst>
                <a:tab pos="106045" algn="l"/>
              </a:tabLst>
            </a:pPr>
            <a:r>
              <a:rPr sz="1600" spc="-5" dirty="0">
                <a:latin typeface="Arial"/>
                <a:cs typeface="Arial"/>
              </a:rPr>
              <a:t>Ma proprio qui, nella bottiglia. </a:t>
            </a:r>
            <a:r>
              <a:rPr sz="1600" spc="-10" dirty="0">
                <a:latin typeface="Arial"/>
                <a:cs typeface="Arial"/>
              </a:rPr>
              <a:t>Avevo </a:t>
            </a:r>
            <a:r>
              <a:rPr sz="1600" spc="-5" dirty="0">
                <a:latin typeface="Arial"/>
                <a:cs typeface="Arial"/>
              </a:rPr>
              <a:t>sete, ci sono cascata  dentro.</a:t>
            </a: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ts val="1380"/>
              </a:lnSpc>
            </a:pPr>
            <a:r>
              <a:rPr sz="1600" dirty="0">
                <a:latin typeface="Arial"/>
                <a:cs typeface="Arial"/>
              </a:rPr>
              <a:t>Ed </a:t>
            </a:r>
            <a:r>
              <a:rPr sz="1600" spc="-5" dirty="0">
                <a:latin typeface="Arial"/>
                <a:cs typeface="Arial"/>
              </a:rPr>
              <a:t>eccola là che nuotava affannosamente </a:t>
            </a:r>
            <a:r>
              <a:rPr sz="1600" dirty="0">
                <a:latin typeface="Arial"/>
                <a:cs typeface="Arial"/>
              </a:rPr>
              <a:t>per </a:t>
            </a:r>
            <a:r>
              <a:rPr sz="1600" spc="-5" dirty="0">
                <a:latin typeface="Arial"/>
                <a:cs typeface="Arial"/>
              </a:rPr>
              <a:t>tenersi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galla.  Fortuna che l'estate prima,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Sperlonga, aveva imparato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fare  la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rana.</a:t>
            </a:r>
            <a:endParaRPr sz="1600" dirty="0">
              <a:latin typeface="Arial"/>
              <a:cs typeface="Arial"/>
            </a:endParaRPr>
          </a:p>
          <a:p>
            <a:pPr marL="105410" indent="-93345">
              <a:lnSpc>
                <a:spcPts val="1345"/>
              </a:lnSpc>
              <a:buChar char="-"/>
              <a:tabLst>
                <a:tab pos="106045" algn="l"/>
              </a:tabLst>
            </a:pPr>
            <a:r>
              <a:rPr sz="1600" spc="-5" dirty="0">
                <a:latin typeface="Arial"/>
                <a:cs typeface="Arial"/>
              </a:rPr>
              <a:t>Aspetta che </a:t>
            </a:r>
            <a:r>
              <a:rPr sz="1600" dirty="0">
                <a:latin typeface="Arial"/>
                <a:cs typeface="Arial"/>
              </a:rPr>
              <a:t>ti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ripesco.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74700" y="2830575"/>
            <a:ext cx="3733800" cy="29463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09344" y="2154171"/>
            <a:ext cx="2815841" cy="30891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124326" y="3602485"/>
            <a:ext cx="1838960" cy="1640834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algn="just">
              <a:lnSpc>
                <a:spcPts val="1380"/>
              </a:lnSpc>
              <a:spcBef>
                <a:spcPts val="195"/>
              </a:spcBef>
            </a:pPr>
            <a:r>
              <a:rPr dirty="0">
                <a:latin typeface="Arial"/>
                <a:cs typeface="Arial"/>
              </a:rPr>
              <a:t>Il </a:t>
            </a:r>
            <a:r>
              <a:rPr spc="-5" dirty="0">
                <a:latin typeface="Arial"/>
                <a:cs typeface="Arial"/>
              </a:rPr>
              <a:t>nonno calò una cordicina  dentro la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bottiglia,</a:t>
            </a:r>
            <a:endParaRPr dirty="0">
              <a:latin typeface="Arial"/>
              <a:cs typeface="Arial"/>
            </a:endParaRPr>
          </a:p>
          <a:p>
            <a:pPr marL="12700" marR="66675" algn="just">
              <a:lnSpc>
                <a:spcPts val="1380"/>
              </a:lnSpc>
            </a:pPr>
            <a:r>
              <a:rPr spc="-5" dirty="0">
                <a:latin typeface="Arial"/>
                <a:cs typeface="Arial"/>
              </a:rPr>
              <a:t>Alice </a:t>
            </a:r>
            <a:r>
              <a:rPr spc="-10" dirty="0">
                <a:latin typeface="Arial"/>
                <a:cs typeface="Arial"/>
              </a:rPr>
              <a:t>vi </a:t>
            </a:r>
            <a:r>
              <a:rPr spc="-5" dirty="0">
                <a:latin typeface="Arial"/>
                <a:cs typeface="Arial"/>
              </a:rPr>
              <a:t>si aggrappò </a:t>
            </a:r>
            <a:r>
              <a:rPr dirty="0">
                <a:latin typeface="Arial"/>
                <a:cs typeface="Arial"/>
              </a:rPr>
              <a:t>e </a:t>
            </a:r>
            <a:r>
              <a:rPr spc="-10" dirty="0">
                <a:latin typeface="Arial"/>
                <a:cs typeface="Arial"/>
              </a:rPr>
              <a:t>vi </a:t>
            </a:r>
            <a:r>
              <a:rPr spc="-5" dirty="0">
                <a:latin typeface="Arial"/>
                <a:cs typeface="Arial"/>
              </a:rPr>
              <a:t>si  arrampicò con destrezza.  Era brava in ginnastica</a:t>
            </a:r>
            <a:r>
              <a:rPr sz="1200" spc="-5" dirty="0">
                <a:latin typeface="Arial"/>
                <a:cs typeface="Arial"/>
              </a:rPr>
              <a:t>.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73517" y="6188963"/>
            <a:ext cx="228600" cy="342900"/>
          </a:xfrm>
          <a:prstGeom prst="rect">
            <a:avLst/>
          </a:prstGeom>
          <a:ln w="9524">
            <a:solidFill>
              <a:srgbClr val="000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350"/>
              </a:spcBef>
            </a:pPr>
            <a:r>
              <a:rPr sz="1400" b="1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11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37300" y="575081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10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479" y="163576"/>
            <a:ext cx="4312285" cy="19877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Un'altra volta ancora Alice era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scomparsa.</a:t>
            </a:r>
            <a:endParaRPr sz="1400" dirty="0">
              <a:latin typeface="Arial"/>
              <a:cs typeface="Arial"/>
            </a:endParaRPr>
          </a:p>
          <a:p>
            <a:pPr marL="12700" marR="53340">
              <a:lnSpc>
                <a:spcPts val="1380"/>
              </a:lnSpc>
              <a:spcBef>
                <a:spcPts val="65"/>
              </a:spcBef>
            </a:pPr>
            <a:r>
              <a:rPr sz="1400" dirty="0">
                <a:latin typeface="Arial"/>
                <a:cs typeface="Arial"/>
              </a:rPr>
              <a:t>La </a:t>
            </a:r>
            <a:r>
              <a:rPr sz="1400" spc="-5" dirty="0">
                <a:latin typeface="Arial"/>
                <a:cs typeface="Arial"/>
              </a:rPr>
              <a:t>cercava il nonno, la cercava la nonna, la </a:t>
            </a:r>
            <a:r>
              <a:rPr sz="1400" spc="-10" dirty="0">
                <a:latin typeface="Arial"/>
                <a:cs typeface="Arial"/>
              </a:rPr>
              <a:t>cercava </a:t>
            </a:r>
            <a:r>
              <a:rPr sz="1400" dirty="0">
                <a:latin typeface="Arial"/>
                <a:cs typeface="Arial"/>
              </a:rPr>
              <a:t>una </a:t>
            </a:r>
            <a:r>
              <a:rPr sz="1400" spc="-5" dirty="0">
                <a:latin typeface="Arial"/>
                <a:cs typeface="Arial"/>
              </a:rPr>
              <a:t>vicina  che </a:t>
            </a:r>
            <a:r>
              <a:rPr sz="1400" spc="-10" dirty="0">
                <a:latin typeface="Arial"/>
                <a:cs typeface="Arial"/>
              </a:rPr>
              <a:t>veniva </a:t>
            </a:r>
            <a:r>
              <a:rPr sz="1400" spc="-5" dirty="0">
                <a:latin typeface="Arial"/>
                <a:cs typeface="Arial"/>
              </a:rPr>
              <a:t>sempre </a:t>
            </a:r>
            <a:r>
              <a:rPr sz="1400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leggere </a:t>
            </a:r>
            <a:r>
              <a:rPr sz="1400" spc="-5" dirty="0">
                <a:latin typeface="Arial"/>
                <a:cs typeface="Arial"/>
              </a:rPr>
              <a:t>il giornale </a:t>
            </a:r>
            <a:r>
              <a:rPr sz="1400" dirty="0">
                <a:latin typeface="Arial"/>
                <a:cs typeface="Arial"/>
              </a:rPr>
              <a:t>del </a:t>
            </a:r>
            <a:r>
              <a:rPr sz="1400" spc="-5" dirty="0">
                <a:latin typeface="Arial"/>
                <a:cs typeface="Arial"/>
              </a:rPr>
              <a:t>nonno per  risparmiare quaranta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lire.</a:t>
            </a:r>
            <a:endParaRPr sz="1400" dirty="0">
              <a:latin typeface="Arial"/>
              <a:cs typeface="Arial"/>
            </a:endParaRPr>
          </a:p>
          <a:p>
            <a:pPr marL="105410" indent="-93345">
              <a:lnSpc>
                <a:spcPts val="1315"/>
              </a:lnSpc>
              <a:buChar char="-"/>
              <a:tabLst>
                <a:tab pos="106045" algn="l"/>
              </a:tabLst>
            </a:pPr>
            <a:r>
              <a:rPr sz="1400" dirty="0">
                <a:latin typeface="Arial"/>
                <a:cs typeface="Arial"/>
              </a:rPr>
              <a:t>Guai a noi </a:t>
            </a:r>
            <a:r>
              <a:rPr sz="1400" spc="-10" dirty="0">
                <a:latin typeface="Arial"/>
                <a:cs typeface="Arial"/>
              </a:rPr>
              <a:t>se </a:t>
            </a:r>
            <a:r>
              <a:rPr sz="1400" spc="-5" dirty="0">
                <a:latin typeface="Arial"/>
                <a:cs typeface="Arial"/>
              </a:rPr>
              <a:t>non la troviamo prima che tornino </a:t>
            </a:r>
            <a:r>
              <a:rPr sz="1400" dirty="0">
                <a:latin typeface="Arial"/>
                <a:cs typeface="Arial"/>
              </a:rPr>
              <a:t>i </a:t>
            </a:r>
            <a:r>
              <a:rPr sz="1400" spc="-5" dirty="0">
                <a:latin typeface="Arial"/>
                <a:cs typeface="Arial"/>
              </a:rPr>
              <a:t>suoi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genitori,</a:t>
            </a:r>
            <a:endParaRPr sz="1400" dirty="0">
              <a:latin typeface="Arial"/>
              <a:cs typeface="Arial"/>
            </a:endParaRPr>
          </a:p>
          <a:p>
            <a:pPr marL="105410" indent="-93345">
              <a:lnSpc>
                <a:spcPts val="1380"/>
              </a:lnSpc>
              <a:buChar char="-"/>
              <a:tabLst>
                <a:tab pos="106045" algn="l"/>
              </a:tabLst>
            </a:pPr>
            <a:r>
              <a:rPr sz="1400" spc="-5" dirty="0">
                <a:latin typeface="Arial"/>
                <a:cs typeface="Arial"/>
              </a:rPr>
              <a:t>mormorava la nonna,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spaventata.</a:t>
            </a:r>
            <a:endParaRPr sz="1400" dirty="0">
              <a:latin typeface="Arial"/>
              <a:cs typeface="Arial"/>
            </a:endParaRPr>
          </a:p>
          <a:p>
            <a:pPr marL="105410" indent="-93345">
              <a:lnSpc>
                <a:spcPts val="1380"/>
              </a:lnSpc>
              <a:buChar char="-"/>
              <a:tabLst>
                <a:tab pos="106045" algn="l"/>
              </a:tabLst>
            </a:pPr>
            <a:r>
              <a:rPr sz="1400" spc="-5" dirty="0">
                <a:latin typeface="Arial"/>
                <a:cs typeface="Arial"/>
              </a:rPr>
              <a:t>Alice! Alice! Dove sei,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Alice?</a:t>
            </a:r>
            <a:endParaRPr sz="1400" dirty="0">
              <a:latin typeface="Arial"/>
              <a:cs typeface="Arial"/>
            </a:endParaRPr>
          </a:p>
          <a:p>
            <a:pPr marL="12700" marR="5080" algn="just">
              <a:lnSpc>
                <a:spcPts val="1380"/>
              </a:lnSpc>
              <a:spcBef>
                <a:spcPts val="65"/>
              </a:spcBef>
            </a:pPr>
            <a:r>
              <a:rPr sz="1400" spc="-5" dirty="0">
                <a:latin typeface="Arial"/>
                <a:cs typeface="Arial"/>
              </a:rPr>
              <a:t>Stavolta non rispondeva. Non poteva rispondere. Nel curiosare  in cucina era caduta nel cassetto delle tovaglie </a:t>
            </a:r>
            <a:r>
              <a:rPr sz="1400" dirty="0">
                <a:latin typeface="Arial"/>
                <a:cs typeface="Arial"/>
              </a:rPr>
              <a:t>e </a:t>
            </a:r>
            <a:r>
              <a:rPr sz="1400" spc="-5" dirty="0">
                <a:latin typeface="Arial"/>
                <a:cs typeface="Arial"/>
              </a:rPr>
              <a:t>dei tovaglioli </a:t>
            </a:r>
            <a:r>
              <a:rPr sz="1400" dirty="0">
                <a:latin typeface="Arial"/>
                <a:cs typeface="Arial"/>
              </a:rPr>
              <a:t>e  </a:t>
            </a:r>
            <a:r>
              <a:rPr sz="1400" spc="-5" dirty="0">
                <a:latin typeface="Arial"/>
                <a:cs typeface="Arial"/>
              </a:rPr>
              <a:t>ci si era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addormentata.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9818" y="4584150"/>
            <a:ext cx="4331335" cy="1435649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z="1400" spc="-5" dirty="0">
                <a:latin typeface="Arial"/>
                <a:cs typeface="Arial"/>
              </a:rPr>
              <a:t>Qualcuno </a:t>
            </a:r>
            <a:r>
              <a:rPr sz="1400" spc="-10" dirty="0">
                <a:latin typeface="Arial"/>
                <a:cs typeface="Arial"/>
              </a:rPr>
              <a:t>aveva </a:t>
            </a:r>
            <a:r>
              <a:rPr sz="1400" spc="-5" dirty="0">
                <a:latin typeface="Arial"/>
                <a:cs typeface="Arial"/>
              </a:rPr>
              <a:t>chiuso il cassetto </a:t>
            </a:r>
            <a:r>
              <a:rPr sz="1400" spc="-10" dirty="0">
                <a:latin typeface="Arial"/>
                <a:cs typeface="Arial"/>
              </a:rPr>
              <a:t>senza </a:t>
            </a:r>
            <a:r>
              <a:rPr sz="1400" spc="-5" dirty="0">
                <a:latin typeface="Arial"/>
                <a:cs typeface="Arial"/>
              </a:rPr>
              <a:t>badare </a:t>
            </a:r>
            <a:r>
              <a:rPr sz="1400" dirty="0">
                <a:latin typeface="Arial"/>
                <a:cs typeface="Arial"/>
              </a:rPr>
              <a:t>a </a:t>
            </a:r>
            <a:r>
              <a:rPr sz="1400" spc="-5" dirty="0">
                <a:latin typeface="Arial"/>
                <a:cs typeface="Arial"/>
              </a:rPr>
              <a:t>lei. Quando  si svegliò, Alice si trovò </a:t>
            </a:r>
            <a:r>
              <a:rPr sz="1400" dirty="0">
                <a:latin typeface="Arial"/>
                <a:cs typeface="Arial"/>
              </a:rPr>
              <a:t>al </a:t>
            </a:r>
            <a:r>
              <a:rPr sz="1400" spc="-5" dirty="0">
                <a:latin typeface="Arial"/>
                <a:cs typeface="Arial"/>
              </a:rPr>
              <a:t>buio, </a:t>
            </a:r>
            <a:r>
              <a:rPr sz="1400" dirty="0">
                <a:latin typeface="Arial"/>
                <a:cs typeface="Arial"/>
              </a:rPr>
              <a:t>ma </a:t>
            </a:r>
            <a:r>
              <a:rPr sz="1400" spc="-5" dirty="0">
                <a:latin typeface="Arial"/>
                <a:cs typeface="Arial"/>
              </a:rPr>
              <a:t>non ebbe paura: una volta  era caduta in un rubinetto, </a:t>
            </a:r>
            <a:r>
              <a:rPr sz="1400" dirty="0">
                <a:latin typeface="Arial"/>
                <a:cs typeface="Arial"/>
              </a:rPr>
              <a:t>e </a:t>
            </a:r>
            <a:r>
              <a:rPr sz="1400" spc="-5" dirty="0">
                <a:latin typeface="Arial"/>
                <a:cs typeface="Arial"/>
              </a:rPr>
              <a:t>là dentro sì che faceva buio.  ”Dovranno </a:t>
            </a:r>
            <a:r>
              <a:rPr sz="1400" dirty="0">
                <a:latin typeface="Arial"/>
                <a:cs typeface="Arial"/>
              </a:rPr>
              <a:t>pur </a:t>
            </a:r>
            <a:r>
              <a:rPr sz="1400" spc="-5" dirty="0">
                <a:latin typeface="Arial"/>
                <a:cs typeface="Arial"/>
              </a:rPr>
              <a:t>preparare la tavola per la cena, </a:t>
            </a:r>
            <a:r>
              <a:rPr sz="1400" dirty="0">
                <a:latin typeface="Arial"/>
                <a:cs typeface="Arial"/>
              </a:rPr>
              <a:t>- </a:t>
            </a:r>
            <a:r>
              <a:rPr sz="1400" spc="-5" dirty="0">
                <a:latin typeface="Arial"/>
                <a:cs typeface="Arial"/>
              </a:rPr>
              <a:t>rifletteva Alice </a:t>
            </a:r>
            <a:r>
              <a:rPr sz="1400" dirty="0">
                <a:latin typeface="Arial"/>
                <a:cs typeface="Arial"/>
              </a:rPr>
              <a:t>-  E </a:t>
            </a:r>
            <a:r>
              <a:rPr sz="1400" spc="-5" dirty="0">
                <a:latin typeface="Arial"/>
                <a:cs typeface="Arial"/>
              </a:rPr>
              <a:t>allora apriranno il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cassetto”.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ts val="1345"/>
              </a:lnSpc>
            </a:pPr>
            <a:r>
              <a:rPr sz="1400" spc="-5" dirty="0">
                <a:latin typeface="Arial"/>
                <a:cs typeface="Arial"/>
              </a:rPr>
              <a:t>Invece nessuno </a:t>
            </a:r>
            <a:r>
              <a:rPr sz="1400" spc="-10" dirty="0">
                <a:latin typeface="Arial"/>
                <a:cs typeface="Arial"/>
              </a:rPr>
              <a:t>pensava </a:t>
            </a:r>
            <a:r>
              <a:rPr sz="1400" spc="-5" dirty="0">
                <a:latin typeface="Arial"/>
                <a:cs typeface="Arial"/>
              </a:rPr>
              <a:t>alla cena, proprio perché non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si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9818" y="6127493"/>
            <a:ext cx="4295006" cy="38408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z="1400" spc="-5" dirty="0">
                <a:latin typeface="Arial"/>
                <a:cs typeface="Arial"/>
              </a:rPr>
              <a:t>trovava Alice. </a:t>
            </a:r>
            <a:r>
              <a:rPr sz="1400" dirty="0">
                <a:latin typeface="Arial"/>
                <a:cs typeface="Arial"/>
              </a:rPr>
              <a:t>I </a:t>
            </a:r>
            <a:r>
              <a:rPr sz="1400" spc="-5" dirty="0">
                <a:latin typeface="Arial"/>
                <a:cs typeface="Arial"/>
              </a:rPr>
              <a:t>suoi genitori erano tornati </a:t>
            </a:r>
            <a:r>
              <a:rPr sz="1400" dirty="0">
                <a:latin typeface="Arial"/>
                <a:cs typeface="Arial"/>
              </a:rPr>
              <a:t>dal </a:t>
            </a:r>
            <a:r>
              <a:rPr sz="1400" spc="-10" dirty="0">
                <a:latin typeface="Arial"/>
                <a:cs typeface="Arial"/>
              </a:rPr>
              <a:t>lavoro </a:t>
            </a:r>
            <a:r>
              <a:rPr sz="1400" dirty="0">
                <a:latin typeface="Arial"/>
                <a:cs typeface="Arial"/>
              </a:rPr>
              <a:t>e  </a:t>
            </a:r>
            <a:r>
              <a:rPr sz="1400" spc="-5" dirty="0">
                <a:latin typeface="Arial"/>
                <a:cs typeface="Arial"/>
              </a:rPr>
              <a:t>sgridavano </a:t>
            </a:r>
            <a:r>
              <a:rPr sz="1400" dirty="0">
                <a:latin typeface="Arial"/>
                <a:cs typeface="Arial"/>
              </a:rPr>
              <a:t>i </a:t>
            </a:r>
            <a:r>
              <a:rPr sz="1400" spc="-5" dirty="0">
                <a:latin typeface="Arial"/>
                <a:cs typeface="Arial"/>
              </a:rPr>
              <a:t>nonni: </a:t>
            </a:r>
            <a:r>
              <a:rPr sz="1400" dirty="0">
                <a:latin typeface="Arial"/>
                <a:cs typeface="Arial"/>
              </a:rPr>
              <a:t>- </a:t>
            </a:r>
            <a:r>
              <a:rPr sz="1400" spc="-5" dirty="0">
                <a:latin typeface="Arial"/>
                <a:cs typeface="Arial"/>
              </a:rPr>
              <a:t>Ecco come la tenete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d'occhio!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8066" y="86106"/>
            <a:ext cx="4186554" cy="1281761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z="1200" dirty="0">
                <a:latin typeface="Arial"/>
                <a:cs typeface="Arial"/>
              </a:rPr>
              <a:t>- </a:t>
            </a:r>
            <a:r>
              <a:rPr sz="1600" dirty="0">
                <a:latin typeface="Arial"/>
                <a:cs typeface="Arial"/>
              </a:rPr>
              <a:t>I </a:t>
            </a:r>
            <a:r>
              <a:rPr sz="1600" spc="-5" dirty="0">
                <a:latin typeface="Arial"/>
                <a:cs typeface="Arial"/>
              </a:rPr>
              <a:t>nostri figli </a:t>
            </a:r>
            <a:r>
              <a:rPr sz="1600" dirty="0">
                <a:latin typeface="Arial"/>
                <a:cs typeface="Arial"/>
              </a:rPr>
              <a:t>non </a:t>
            </a:r>
            <a:r>
              <a:rPr sz="1600" spc="-5" dirty="0">
                <a:latin typeface="Arial"/>
                <a:cs typeface="Arial"/>
              </a:rPr>
              <a:t>cascavano dentro </a:t>
            </a:r>
            <a:r>
              <a:rPr sz="1600" dirty="0">
                <a:latin typeface="Arial"/>
                <a:cs typeface="Arial"/>
              </a:rPr>
              <a:t>i </a:t>
            </a:r>
            <a:r>
              <a:rPr sz="1600" spc="-5" dirty="0">
                <a:latin typeface="Arial"/>
                <a:cs typeface="Arial"/>
              </a:rPr>
              <a:t>rubinetti, </a:t>
            </a:r>
            <a:r>
              <a:rPr sz="1600" dirty="0">
                <a:latin typeface="Arial"/>
                <a:cs typeface="Arial"/>
              </a:rPr>
              <a:t>- </a:t>
            </a:r>
            <a:r>
              <a:rPr sz="1600" spc="-5" dirty="0">
                <a:latin typeface="Arial"/>
                <a:cs typeface="Arial"/>
              </a:rPr>
              <a:t>protestavano </a:t>
            </a:r>
            <a:r>
              <a:rPr sz="1600" dirty="0">
                <a:latin typeface="Arial"/>
                <a:cs typeface="Arial"/>
              </a:rPr>
              <a:t>i  </a:t>
            </a:r>
            <a:r>
              <a:rPr sz="1600" spc="-5" dirty="0">
                <a:latin typeface="Arial"/>
                <a:cs typeface="Arial"/>
              </a:rPr>
              <a:t>nonni, </a:t>
            </a:r>
            <a:r>
              <a:rPr sz="1600" dirty="0">
                <a:latin typeface="Arial"/>
                <a:cs typeface="Arial"/>
              </a:rPr>
              <a:t>- ai </a:t>
            </a:r>
            <a:r>
              <a:rPr sz="1600" spc="-5" dirty="0">
                <a:latin typeface="Arial"/>
                <a:cs typeface="Arial"/>
              </a:rPr>
              <a:t>nostri tempi cascavano soltanto dal letto </a:t>
            </a:r>
            <a:r>
              <a:rPr sz="1600" dirty="0">
                <a:latin typeface="Arial"/>
                <a:cs typeface="Arial"/>
              </a:rPr>
              <a:t>e </a:t>
            </a:r>
            <a:r>
              <a:rPr sz="1600" spc="-5" dirty="0">
                <a:latin typeface="Arial"/>
                <a:cs typeface="Arial"/>
              </a:rPr>
              <a:t>si  facevano qualche bernoccolo in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testa.</a:t>
            </a:r>
            <a:endParaRPr sz="1600" dirty="0">
              <a:latin typeface="Arial"/>
              <a:cs typeface="Arial"/>
            </a:endParaRPr>
          </a:p>
          <a:p>
            <a:pPr marL="12700" marR="57150" algn="just">
              <a:lnSpc>
                <a:spcPts val="1380"/>
              </a:lnSpc>
            </a:pPr>
            <a:r>
              <a:rPr sz="1600" spc="-5" dirty="0">
                <a:latin typeface="Arial"/>
                <a:cs typeface="Arial"/>
              </a:rPr>
              <a:t>Finalmente Alice si stancò </a:t>
            </a:r>
            <a:r>
              <a:rPr sz="1600" dirty="0">
                <a:latin typeface="Arial"/>
                <a:cs typeface="Arial"/>
              </a:rPr>
              <a:t>di </a:t>
            </a:r>
            <a:r>
              <a:rPr sz="1600" spc="-5" dirty="0">
                <a:latin typeface="Arial"/>
                <a:cs typeface="Arial"/>
              </a:rPr>
              <a:t>aspettare. Scavò tra le tovaglie,  trovò il </a:t>
            </a:r>
            <a:r>
              <a:rPr sz="1600" dirty="0">
                <a:latin typeface="Arial"/>
                <a:cs typeface="Arial"/>
              </a:rPr>
              <a:t>fondo del </a:t>
            </a:r>
            <a:r>
              <a:rPr sz="1600" spc="-5" dirty="0">
                <a:latin typeface="Arial"/>
                <a:cs typeface="Arial"/>
              </a:rPr>
              <a:t>cassetto </a:t>
            </a:r>
            <a:r>
              <a:rPr sz="1600" dirty="0">
                <a:latin typeface="Arial"/>
                <a:cs typeface="Arial"/>
              </a:rPr>
              <a:t>e </a:t>
            </a:r>
            <a:r>
              <a:rPr sz="1600" spc="-5" dirty="0">
                <a:latin typeface="Arial"/>
                <a:cs typeface="Arial"/>
              </a:rPr>
              <a:t>cominciò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batterci sopra con un  piede.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48839" y="4401310"/>
            <a:ext cx="4323080" cy="1640834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275590">
              <a:lnSpc>
                <a:spcPts val="1380"/>
              </a:lnSpc>
              <a:spcBef>
                <a:spcPts val="195"/>
              </a:spcBef>
            </a:pPr>
            <a:r>
              <a:rPr sz="1600" dirty="0">
                <a:latin typeface="Arial"/>
                <a:cs typeface="Arial"/>
              </a:rPr>
              <a:t>- </a:t>
            </a:r>
            <a:r>
              <a:rPr sz="1600" spc="-5" dirty="0">
                <a:latin typeface="Arial"/>
                <a:cs typeface="Arial"/>
              </a:rPr>
              <a:t>Zitti tutti, </a:t>
            </a:r>
            <a:r>
              <a:rPr sz="1600" dirty="0">
                <a:latin typeface="Arial"/>
                <a:cs typeface="Arial"/>
              </a:rPr>
              <a:t>- </a:t>
            </a:r>
            <a:r>
              <a:rPr sz="1600" spc="-5" dirty="0">
                <a:latin typeface="Arial"/>
                <a:cs typeface="Arial"/>
              </a:rPr>
              <a:t>disse il babbo, </a:t>
            </a:r>
            <a:r>
              <a:rPr sz="1600" dirty="0">
                <a:latin typeface="Arial"/>
                <a:cs typeface="Arial"/>
              </a:rPr>
              <a:t>- </a:t>
            </a:r>
            <a:r>
              <a:rPr sz="1600" spc="-5" dirty="0">
                <a:latin typeface="Arial"/>
                <a:cs typeface="Arial"/>
              </a:rPr>
              <a:t>sento battere da qualche parte.  </a:t>
            </a:r>
            <a:r>
              <a:rPr sz="1600" dirty="0">
                <a:latin typeface="Arial"/>
                <a:cs typeface="Arial"/>
              </a:rPr>
              <a:t>Tum, </a:t>
            </a:r>
            <a:r>
              <a:rPr sz="1600" spc="-5" dirty="0">
                <a:latin typeface="Arial"/>
                <a:cs typeface="Arial"/>
              </a:rPr>
              <a:t>tum, tum, chiamava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Alice.</a:t>
            </a: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ts val="1380"/>
              </a:lnSpc>
            </a:pPr>
            <a:r>
              <a:rPr sz="1600" spc="-5" dirty="0">
                <a:latin typeface="Arial"/>
                <a:cs typeface="Arial"/>
              </a:rPr>
              <a:t>Che abbracci, che baci quando la ritrovarono. </a:t>
            </a:r>
            <a:r>
              <a:rPr sz="1600" dirty="0">
                <a:latin typeface="Arial"/>
                <a:cs typeface="Arial"/>
              </a:rPr>
              <a:t>E </a:t>
            </a:r>
            <a:r>
              <a:rPr sz="1600" spc="-5" dirty="0">
                <a:latin typeface="Arial"/>
                <a:cs typeface="Arial"/>
              </a:rPr>
              <a:t>Alice </a:t>
            </a:r>
            <a:r>
              <a:rPr sz="1600" dirty="0">
                <a:latin typeface="Arial"/>
                <a:cs typeface="Arial"/>
              </a:rPr>
              <a:t>ne  </a:t>
            </a:r>
            <a:r>
              <a:rPr sz="1600" spc="-5" dirty="0">
                <a:latin typeface="Arial"/>
                <a:cs typeface="Arial"/>
              </a:rPr>
              <a:t>approfittò subito </a:t>
            </a:r>
            <a:r>
              <a:rPr sz="1600" dirty="0">
                <a:latin typeface="Arial"/>
                <a:cs typeface="Arial"/>
              </a:rPr>
              <a:t>per </a:t>
            </a:r>
            <a:r>
              <a:rPr sz="1600" spc="-10" dirty="0">
                <a:latin typeface="Arial"/>
                <a:cs typeface="Arial"/>
              </a:rPr>
              <a:t>cascare </a:t>
            </a:r>
            <a:r>
              <a:rPr sz="1600" dirty="0">
                <a:latin typeface="Arial"/>
                <a:cs typeface="Arial"/>
              </a:rPr>
              <a:t>nel </a:t>
            </a:r>
            <a:r>
              <a:rPr sz="1600" spc="-5" dirty="0">
                <a:latin typeface="Arial"/>
                <a:cs typeface="Arial"/>
              </a:rPr>
              <a:t>taschino della giacca </a:t>
            </a:r>
            <a:r>
              <a:rPr sz="1600" dirty="0">
                <a:latin typeface="Arial"/>
                <a:cs typeface="Arial"/>
              </a:rPr>
              <a:t>di </a:t>
            </a:r>
            <a:r>
              <a:rPr sz="1600" spc="-5" dirty="0">
                <a:latin typeface="Arial"/>
                <a:cs typeface="Arial"/>
              </a:rPr>
              <a:t>papà </a:t>
            </a:r>
            <a:r>
              <a:rPr sz="1600" dirty="0">
                <a:latin typeface="Arial"/>
                <a:cs typeface="Arial"/>
              </a:rPr>
              <a:t>e  </a:t>
            </a:r>
            <a:r>
              <a:rPr sz="1600" spc="-5" dirty="0">
                <a:latin typeface="Arial"/>
                <a:cs typeface="Arial"/>
              </a:rPr>
              <a:t>quando </a:t>
            </a:r>
            <a:r>
              <a:rPr sz="1600" spc="-10" dirty="0">
                <a:latin typeface="Arial"/>
                <a:cs typeface="Arial"/>
              </a:rPr>
              <a:t>la </a:t>
            </a:r>
            <a:r>
              <a:rPr sz="1600" spc="-5" dirty="0">
                <a:latin typeface="Arial"/>
                <a:cs typeface="Arial"/>
              </a:rPr>
              <a:t>tirarono fuori </a:t>
            </a:r>
            <a:r>
              <a:rPr sz="1600" spc="-10" dirty="0">
                <a:latin typeface="Arial"/>
                <a:cs typeface="Arial"/>
              </a:rPr>
              <a:t>aveva </a:t>
            </a:r>
            <a:r>
              <a:rPr sz="1600" dirty="0">
                <a:latin typeface="Arial"/>
                <a:cs typeface="Arial"/>
              </a:rPr>
              <a:t>fatto </a:t>
            </a:r>
            <a:r>
              <a:rPr sz="1600" spc="-5" dirty="0">
                <a:latin typeface="Arial"/>
                <a:cs typeface="Arial"/>
              </a:rPr>
              <a:t>in tempo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impiastricciarsi  </a:t>
            </a:r>
            <a:r>
              <a:rPr sz="1600" dirty="0">
                <a:latin typeface="Arial"/>
                <a:cs typeface="Arial"/>
              </a:rPr>
              <a:t>tutta </a:t>
            </a:r>
            <a:r>
              <a:rPr sz="1600" spc="-5" dirty="0">
                <a:latin typeface="Arial"/>
                <a:cs typeface="Arial"/>
              </a:rPr>
              <a:t>la faccia giocando con la penna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sfera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8419" y="2209718"/>
            <a:ext cx="4520699" cy="23088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13202" y="1344166"/>
            <a:ext cx="2229612" cy="30571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38801" y="2501898"/>
            <a:ext cx="510540" cy="74168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algn="just">
              <a:lnSpc>
                <a:spcPct val="96900"/>
              </a:lnSpc>
              <a:spcBef>
                <a:spcPts val="155"/>
              </a:spcBef>
            </a:pPr>
            <a:r>
              <a:rPr sz="1600" b="1" spc="-10" dirty="0">
                <a:latin typeface="Arial"/>
                <a:cs typeface="Arial"/>
              </a:rPr>
              <a:t>Tu</a:t>
            </a:r>
            <a:r>
              <a:rPr sz="1600" b="1" dirty="0">
                <a:latin typeface="Arial"/>
                <a:cs typeface="Arial"/>
              </a:rPr>
              <a:t>m</a:t>
            </a:r>
            <a:r>
              <a:rPr sz="1600" b="1" spc="-5" dirty="0">
                <a:latin typeface="Arial"/>
                <a:cs typeface="Arial"/>
              </a:rPr>
              <a:t>,  </a:t>
            </a:r>
            <a:r>
              <a:rPr sz="1600" b="1" spc="-10" dirty="0">
                <a:latin typeface="Arial"/>
                <a:cs typeface="Arial"/>
              </a:rPr>
              <a:t>tum,  tum.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204581" y="5966459"/>
            <a:ext cx="228600" cy="342900"/>
          </a:xfrm>
          <a:prstGeom prst="rect">
            <a:avLst/>
          </a:prstGeom>
          <a:ln w="9524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325"/>
              </a:spcBef>
            </a:pPr>
            <a:r>
              <a:rPr sz="1400" b="1" dirty="0">
                <a:latin typeface="Times New Roman"/>
                <a:cs typeface="Times New Roman"/>
              </a:rPr>
              <a:t>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32482" y="6195059"/>
            <a:ext cx="228600" cy="342900"/>
          </a:xfrm>
          <a:prstGeom prst="rect">
            <a:avLst/>
          </a:prstGeom>
          <a:ln w="9524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325"/>
              </a:spcBef>
            </a:pPr>
            <a:r>
              <a:rPr sz="1400" b="1" dirty="0">
                <a:latin typeface="Times New Roman"/>
                <a:cs typeface="Times New Roman"/>
              </a:rPr>
              <a:t>3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13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28008" y="604214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6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513</Words>
  <Application>Microsoft Office PowerPoint</Application>
  <PresentationFormat>Personalizzato</PresentationFormat>
  <Paragraphs>32</Paragraphs>
  <Slides>2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Office Theme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</dc:creator>
  <cp:lastModifiedBy>fabozziflavia27@gmail.com</cp:lastModifiedBy>
  <cp:revision>19</cp:revision>
  <dcterms:created xsi:type="dcterms:W3CDTF">2020-03-15T14:35:38Z</dcterms:created>
  <dcterms:modified xsi:type="dcterms:W3CDTF">2020-03-17T14:49:33Z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2010-11-05T00:00:00Z</vt:filetime>
  </property>
  <property fmtid="{D5CDD505-2E9C-101B-9397-08002B2CF9AE}" pid="3" name="Creator">
    <vt:lpwstr>PDF Suite 2010</vt:lpwstr>
  </property>
  <property fmtid="{D5CDD505-2E9C-101B-9397-08002B2CF9AE}" pid="4" name="LastSaved">
    <vt:filetime>2020-03-15T00:00:00Z</vt:filetime>
  </property>
</Properties>
</file>