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ena.educacion.navarra.es/web/erasmu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hyperlink" Target="https://www.ic1modena.edu.it/inclusion-for-al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d/15x0RBIN8xnmzbT_acEwBgxJPYNZ3tajX/edit#bookmark=id.40ew0vw" TargetMode="External"/><Relationship Id="rId3" Type="http://schemas.openxmlformats.org/officeDocument/2006/relationships/hyperlink" Target="https://docs.google.com/document/d/15x0RBIN8xnmzbT_acEwBgxJPYNZ3tajX/edit#bookmark=id.1y810tw" TargetMode="External"/><Relationship Id="rId7" Type="http://schemas.openxmlformats.org/officeDocument/2006/relationships/hyperlink" Target="https://docs.google.com/document/d/15x0RBIN8xnmzbT_acEwBgxJPYNZ3tajX/edit#bookmark=id.3hv69ve" TargetMode="External"/><Relationship Id="rId2" Type="http://schemas.openxmlformats.org/officeDocument/2006/relationships/hyperlink" Target="https://docs.google.com/document/d/15x0RBIN8xnmzbT_acEwBgxJPYNZ3tajX/edit#bookmark=id.1t3h5s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5x0RBIN8xnmzbT_acEwBgxJPYNZ3tajX/edit#bookmark=id.1664s55" TargetMode="External"/><Relationship Id="rId11" Type="http://schemas.openxmlformats.org/officeDocument/2006/relationships/image" Target="../media/image1.jpeg"/><Relationship Id="rId5" Type="http://schemas.openxmlformats.org/officeDocument/2006/relationships/hyperlink" Target="https://docs.google.com/document/d/15x0RBIN8xnmzbT_acEwBgxJPYNZ3tajX/edit#bookmark=id.111kx3o" TargetMode="External"/><Relationship Id="rId10" Type="http://schemas.openxmlformats.org/officeDocument/2006/relationships/hyperlink" Target="https://docs.google.com/document/d/15x0RBIN8xnmzbT_acEwBgxJPYNZ3tajX/edit#bookmark=id.42ddq1a" TargetMode="External"/><Relationship Id="rId4" Type="http://schemas.openxmlformats.org/officeDocument/2006/relationships/hyperlink" Target="https://docs.google.com/document/d/15x0RBIN8xnmzbT_acEwBgxJPYNZ3tajX/edit#bookmark=id.vx1227" TargetMode="External"/><Relationship Id="rId9" Type="http://schemas.openxmlformats.org/officeDocument/2006/relationships/hyperlink" Target="https://docs.google.com/document/d/15x0RBIN8xnmzbT_acEwBgxJPYNZ3tajX/edit#bookmark=id.2y3w247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d/1MO8EK_WI4msoPXhxXLt9c5XMXVWtIckU4HUgiqGKy6k/edit#bookmark=id.tg2m99w92dx4" TargetMode="External"/><Relationship Id="rId13" Type="http://schemas.openxmlformats.org/officeDocument/2006/relationships/hyperlink" Target="https://docs.google.com/document/d/1MO8EK_WI4msoPXhxXLt9c5XMXVWtIckU4HUgiqGKy6k/edit#bookmark=id.ixmiwvi0i17z" TargetMode="External"/><Relationship Id="rId3" Type="http://schemas.openxmlformats.org/officeDocument/2006/relationships/hyperlink" Target="https://docs.google.com/document/d/1MO8EK_WI4msoPXhxXLt9c5XMXVWtIckU4HUgiqGKy6k/edit#bookmark=kix.plhx4sgzacug" TargetMode="External"/><Relationship Id="rId7" Type="http://schemas.openxmlformats.org/officeDocument/2006/relationships/hyperlink" Target="https://docs.google.com/document/d/1MO8EK_WI4msoPXhxXLt9c5XMXVWtIckU4HUgiqGKy6k/edit#bookmark=id.ykz5gnjly5q3" TargetMode="External"/><Relationship Id="rId12" Type="http://schemas.openxmlformats.org/officeDocument/2006/relationships/hyperlink" Target="https://docs.google.com/document/d/1MO8EK_WI4msoPXhxXLt9c5XMXVWtIckU4HUgiqGKy6k/edit#bookmark=id.vzgd5w30mszn" TargetMode="External"/><Relationship Id="rId2" Type="http://schemas.openxmlformats.org/officeDocument/2006/relationships/hyperlink" Target="https://docs.google.com/document/d/1MO8EK_WI4msoPXhxXLt9c5XMXVWtIckU4HUgiqGKy6k/edit#bookmark=id.1q3kgmrcnsmj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MO8EK_WI4msoPXhxXLt9c5XMXVWtIckU4HUgiqGKy6k/edit#bookmark=id.91c2dc5fh5cy" TargetMode="External"/><Relationship Id="rId11" Type="http://schemas.openxmlformats.org/officeDocument/2006/relationships/hyperlink" Target="https://docs.google.com/document/d/1MO8EK_WI4msoPXhxXLt9c5XMXVWtIckU4HUgiqGKy6k/edit#bookmark=kix.3qyr47ej5rlj" TargetMode="External"/><Relationship Id="rId5" Type="http://schemas.openxmlformats.org/officeDocument/2006/relationships/hyperlink" Target="https://docs.google.com/document/d/1MO8EK_WI4msoPXhxXLt9c5XMXVWtIckU4HUgiqGKy6k/edit#bookmark=id.x7x1j3fj56kh" TargetMode="External"/><Relationship Id="rId15" Type="http://schemas.openxmlformats.org/officeDocument/2006/relationships/image" Target="../media/image1.jpeg"/><Relationship Id="rId10" Type="http://schemas.openxmlformats.org/officeDocument/2006/relationships/hyperlink" Target="https://docs.google.com/document/d/1MO8EK_WI4msoPXhxXLt9c5XMXVWtIckU4HUgiqGKy6k/edit#bookmark=kix.fee27w3lpz5b" TargetMode="External"/><Relationship Id="rId4" Type="http://schemas.openxmlformats.org/officeDocument/2006/relationships/hyperlink" Target="https://docs.google.com/document/d/1MO8EK_WI4msoPXhxXLt9c5XMXVWtIckU4HUgiqGKy6k/edit#bookmark=id.ftpdw3og5b1y" TargetMode="External"/><Relationship Id="rId9" Type="http://schemas.openxmlformats.org/officeDocument/2006/relationships/hyperlink" Target="https://docs.google.com/document/d/1MO8EK_WI4msoPXhxXLt9c5XMXVWtIckU4HUgiqGKy6k/edit#bookmark=id.8ccnludhbmq9" TargetMode="External"/><Relationship Id="rId14" Type="http://schemas.openxmlformats.org/officeDocument/2006/relationships/hyperlink" Target="https://docs.google.com/document/d/1MO8EK_WI4msoPXhxXLt9c5XMXVWtIckU4HUgiqGKy6k/edit#bookmark=id.krfwphjwr4r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9E1Y49McIHGrliGZ8jaUnG4jGo9AFhILoH_n0itA3WU/edit#bookmark=id.2szc72q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docs.google.com/document/d/19E1Y49McIHGrliGZ8jaUnG4jGo9AFhILoH_n0itA3WU/edit#bookmark=id.319y80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9E1Y49McIHGrliGZ8jaUnG4jGo9AFhILoH_n0itA3WU/edit#bookmark=id.1vsw3ci" TargetMode="External"/><Relationship Id="rId5" Type="http://schemas.openxmlformats.org/officeDocument/2006/relationships/hyperlink" Target="https://docs.google.com/document/d/19E1Y49McIHGrliGZ8jaUnG4jGo9AFhILoH_n0itA3WU/edit#bookmark=id.2pta16n" TargetMode="External"/><Relationship Id="rId4" Type="http://schemas.openxmlformats.org/officeDocument/2006/relationships/hyperlink" Target="https://docs.google.com/document/d/19E1Y49McIHGrliGZ8jaUnG4jGo9AFhILoH_n0itA3WU/edit#bookmark=id.1yyy98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docs.google.com/document/d/1FmF2Bs_he_mC25FgUdhIkb6Zu5M8Q_KW/edit#bookmark=id.1ksv4uv" TargetMode="External"/><Relationship Id="rId7" Type="http://schemas.openxmlformats.org/officeDocument/2006/relationships/hyperlink" Target="https://docs.google.com/document/d/1FmF2Bs_he_mC25FgUdhIkb6Zu5M8Q_KW/edit#bookmark=id.xvir7l" TargetMode="External"/><Relationship Id="rId2" Type="http://schemas.openxmlformats.org/officeDocument/2006/relationships/hyperlink" Target="https://docs.google.com/document/d/1FmF2Bs_he_mC25FgUdhIkb6Zu5M8Q_KW/edit#heading=h.3znysh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FmF2Bs_he_mC25FgUdhIkb6Zu5M8Q_KW/edit#bookmark=id.4k668n3" TargetMode="External"/><Relationship Id="rId5" Type="http://schemas.openxmlformats.org/officeDocument/2006/relationships/hyperlink" Target="https://docs.google.com/document/d/1FmF2Bs_he_mC25FgUdhIkb6Zu5M8Q_KW/edit#bookmark=id.41mghml" TargetMode="External"/><Relationship Id="rId4" Type="http://schemas.openxmlformats.org/officeDocument/2006/relationships/hyperlink" Target="https://docs.google.com/document/d/1FmF2Bs_he_mC25FgUdhIkb6Zu5M8Q_KW/edit#bookmark=id.1ci93xb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064CAE-9B89-441C-A878-930751645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11" y="4551385"/>
            <a:ext cx="8001000" cy="1073426"/>
          </a:xfrm>
        </p:spPr>
        <p:txBody>
          <a:bodyPr/>
          <a:lstStyle/>
          <a:p>
            <a:r>
              <a:rPr lang="it-IT" dirty="0"/>
              <a:t>GUIDA PER I DOCENTI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A4922B-BC83-495C-96CB-BF4B457B0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965" y="4894804"/>
            <a:ext cx="1404524" cy="15144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CCD4674-BC4F-4E2D-9EAB-4F783BC6A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11" y="826814"/>
            <a:ext cx="7889831" cy="319814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17830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8893F53-7B3B-4CD8-A1C8-B7941EB167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485373"/>
              </p:ext>
            </p:extLst>
          </p:nvPr>
        </p:nvGraphicFramePr>
        <p:xfrm>
          <a:off x="1110146" y="420412"/>
          <a:ext cx="8088313" cy="569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8087854" imgH="5696745" progId="PhotoDraw.Document.2">
                  <p:embed/>
                </p:oleObj>
              </mc:Choice>
              <mc:Fallback>
                <p:oleObj name="Picture" r:id="rId2" imgW="8087854" imgH="5696745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10146" y="420412"/>
                        <a:ext cx="8088313" cy="569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E1FF6E92-8CE7-461C-ACD5-16EBD6546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227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8D0BF9B-AF8D-4FFC-97EB-7FA5CB108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3" t="17622" r="30543"/>
          <a:stretch/>
        </p:blipFill>
        <p:spPr>
          <a:xfrm>
            <a:off x="609599" y="344555"/>
            <a:ext cx="8516520" cy="600323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6FCA9B6-A890-476B-B094-5947532C8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48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27E8DDF-6C85-461D-9FED-1E7E8445A5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525498"/>
              </p:ext>
            </p:extLst>
          </p:nvPr>
        </p:nvGraphicFramePr>
        <p:xfrm>
          <a:off x="1155079" y="365263"/>
          <a:ext cx="7945437" cy="567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7944959" imgH="5677692" progId="PhotoDraw.Document.2">
                  <p:embed/>
                </p:oleObj>
              </mc:Choice>
              <mc:Fallback>
                <p:oleObj name="Picture" r:id="rId2" imgW="7944959" imgH="5677692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5079" y="365263"/>
                        <a:ext cx="7945437" cy="567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66559021-1559-47F6-8385-CF8A68171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015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6F4592C3-BBC1-4F80-B8EB-F1D1351479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272365"/>
              </p:ext>
            </p:extLst>
          </p:nvPr>
        </p:nvGraphicFramePr>
        <p:xfrm>
          <a:off x="3021495" y="0"/>
          <a:ext cx="4770783" cy="6844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991532" imgH="5725324" progId="PhotoDraw.Document.2">
                  <p:embed/>
                </p:oleObj>
              </mc:Choice>
              <mc:Fallback>
                <p:oleObj name="Picture" r:id="rId2" imgW="3991532" imgH="5725324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21495" y="0"/>
                        <a:ext cx="4770783" cy="68449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8F9317A5-12B0-4FCB-B518-DD8B87B54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201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B4A955-CEAF-4161-8B69-C70099246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AAC57BF-F310-4F30-A05F-DFB890CD8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F769E8BA-933E-4BB9-9CFF-9975F7DFBB02}"/>
              </a:ext>
            </a:extLst>
          </p:cNvPr>
          <p:cNvSpPr txBox="1">
            <a:spLocks/>
          </p:cNvSpPr>
          <p:nvPr/>
        </p:nvSpPr>
        <p:spPr>
          <a:xfrm>
            <a:off x="684212" y="1523633"/>
            <a:ext cx="8534400" cy="169406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/>
              <a:t>LA GUIDA SARÀ disponibile su:</a:t>
            </a: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https://creena.educacion.navarra.es/web/erasmus/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https://www.ic1modena.edu.it/inclusion-for-all/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2DA2AB-7BC9-4752-B67E-597D6C93CF12}"/>
              </a:ext>
            </a:extLst>
          </p:cNvPr>
          <p:cNvPicPr/>
          <p:nvPr/>
        </p:nvPicPr>
        <p:blipFill rotWithShape="1">
          <a:blip r:embed="rId5"/>
          <a:srcRect r="77895" b="91337"/>
          <a:stretch/>
        </p:blipFill>
        <p:spPr>
          <a:xfrm>
            <a:off x="7951304" y="1685027"/>
            <a:ext cx="2637183" cy="26219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8096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FDE37A-78B0-42B1-A1FC-D2766E1B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934" y="-159025"/>
            <a:ext cx="7346605" cy="717618"/>
          </a:xfrm>
        </p:spPr>
        <p:txBody>
          <a:bodyPr/>
          <a:lstStyle/>
          <a:p>
            <a:r>
              <a:rPr lang="it-IT" dirty="0"/>
              <a:t>INTRODUZIONE ALL’INCLUSIONE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07F0520-E2FD-475A-926A-909617D7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09D5D5B3-1A97-4D96-AA8C-5F22458F587C}"/>
              </a:ext>
            </a:extLst>
          </p:cNvPr>
          <p:cNvPicPr/>
          <p:nvPr/>
        </p:nvPicPr>
        <p:blipFill rotWithShape="1">
          <a:blip r:embed="rId3"/>
          <a:srcRect b="43711"/>
          <a:stretch/>
        </p:blipFill>
        <p:spPr>
          <a:xfrm>
            <a:off x="2981739" y="558593"/>
            <a:ext cx="5035825" cy="62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2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BBE5E908-37D8-4F5B-9C7F-A81A629C9EC7}"/>
              </a:ext>
            </a:extLst>
          </p:cNvPr>
          <p:cNvPicPr/>
          <p:nvPr/>
        </p:nvPicPr>
        <p:blipFill rotWithShape="1">
          <a:blip r:embed="rId2"/>
          <a:srcRect t="56103"/>
          <a:stretch/>
        </p:blipFill>
        <p:spPr>
          <a:xfrm>
            <a:off x="1611685" y="135834"/>
            <a:ext cx="6710680" cy="658633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4723BBF-D7D3-474F-BD4C-76A0C4EC0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52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3F8251-6EAC-459A-A425-CE0CB741C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577" y="0"/>
            <a:ext cx="1661423" cy="768626"/>
          </a:xfrm>
        </p:spPr>
        <p:txBody>
          <a:bodyPr>
            <a:normAutofit fontScale="90000"/>
          </a:bodyPr>
          <a:lstStyle/>
          <a:p>
            <a:r>
              <a:rPr lang="it-IT" dirty="0"/>
              <a:t>INDICE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8D495B7-C482-4640-A2DA-273335006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664694"/>
              </p:ext>
            </p:extLst>
          </p:nvPr>
        </p:nvGraphicFramePr>
        <p:xfrm>
          <a:off x="1562484" y="964296"/>
          <a:ext cx="7753792" cy="4681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6896">
                  <a:extLst>
                    <a:ext uri="{9D8B030D-6E8A-4147-A177-3AD203B41FA5}">
                      <a16:colId xmlns:a16="http://schemas.microsoft.com/office/drawing/2014/main" val="236628359"/>
                    </a:ext>
                  </a:extLst>
                </a:gridCol>
                <a:gridCol w="3876896">
                  <a:extLst>
                    <a:ext uri="{9D8B030D-6E8A-4147-A177-3AD203B41FA5}">
                      <a16:colId xmlns:a16="http://schemas.microsoft.com/office/drawing/2014/main" val="2922515269"/>
                    </a:ext>
                  </a:extLst>
                </a:gridCol>
              </a:tblGrid>
              <a:tr h="365728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 DIAGNOSI. PIANI D’AZIONE. PIANO DELL’OFFERTA FORMATIVA 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51530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0.1.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2"/>
                        </a:rPr>
                        <a:t>Preparazione incontro di diagnosi 1: contenuto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2147914145"/>
                  </a:ext>
                </a:extLst>
              </a:tr>
              <a:tr h="531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0.2.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</a:rPr>
                        <a:t>Preparazione incontro di diagnosi</a:t>
                      </a:r>
                      <a:r>
                        <a:rPr lang="it-IT" sz="1100" u="sng">
                          <a:effectLst/>
                          <a:hlinkClick r:id="rId3"/>
                        </a:rPr>
                        <a:t> 2</a:t>
                      </a:r>
                      <a:r>
                        <a:rPr lang="it-IT" sz="1100">
                          <a:effectLst/>
                        </a:rPr>
                        <a:t>: questioni organizzative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3324765517"/>
                  </a:ext>
                </a:extLst>
              </a:tr>
              <a:tr h="531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0.3.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4"/>
                        </a:rPr>
                        <a:t>Valutazione</a:t>
                      </a:r>
                      <a:r>
                        <a:rPr lang="it-IT" sz="1100" u="sng">
                          <a:effectLst/>
                        </a:rPr>
                        <a:t> dell’incontro di diagnosi con il collegio docenti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2141890993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0.4.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5"/>
                        </a:rPr>
                        <a:t>Organizzazione</a:t>
                      </a:r>
                      <a:r>
                        <a:rPr lang="it-IT" sz="1100" u="sng">
                          <a:effectLst/>
                        </a:rPr>
                        <a:t> di una conferenza di Buone Pratiche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1682946553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0.5.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6"/>
                        </a:rPr>
                        <a:t>Organizzazione</a:t>
                      </a:r>
                      <a:r>
                        <a:rPr lang="it-IT" sz="1100" u="sng">
                          <a:effectLst/>
                        </a:rPr>
                        <a:t> della “Fase del Sogno”</a:t>
                      </a:r>
                      <a:r>
                        <a:rPr lang="it-IT" sz="11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1408835873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0.6.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7"/>
                        </a:rPr>
                        <a:t>Elaborazione</a:t>
                      </a:r>
                      <a:r>
                        <a:rPr lang="it-IT" sz="1100" u="sng">
                          <a:effectLst/>
                        </a:rPr>
                        <a:t> del piano d’azione 1: contenuto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3740603470"/>
                  </a:ext>
                </a:extLst>
              </a:tr>
              <a:tr h="531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0.7.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8"/>
                        </a:rPr>
                        <a:t>Elaborazione</a:t>
                      </a:r>
                      <a:r>
                        <a:rPr lang="it-IT" sz="1100" u="sng">
                          <a:effectLst/>
                        </a:rPr>
                        <a:t> del piano d’azione 2: aspetti organizzativi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93456368"/>
                  </a:ext>
                </a:extLst>
              </a:tr>
              <a:tr h="531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0.8.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9"/>
                        </a:rPr>
                        <a:t>Valutazione</a:t>
                      </a:r>
                      <a:r>
                        <a:rPr lang="it-IT" sz="1100" u="sng">
                          <a:effectLst/>
                        </a:rPr>
                        <a:t> dell’elaborazione del Piano d’Azione con il collegio docenti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933003561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0.9.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>
                          <a:effectLst/>
                          <a:hlinkClick r:id="rId10"/>
                        </a:rPr>
                        <a:t>Aggiornamento</a:t>
                      </a:r>
                      <a:r>
                        <a:rPr lang="it-IT" sz="1100" u="sng">
                          <a:effectLst/>
                        </a:rPr>
                        <a:t> del POF con prospettiva inclusiva 1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3979724715"/>
                  </a:ext>
                </a:extLst>
              </a:tr>
              <a:tr h="36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300">
                          <a:effectLst/>
                        </a:rPr>
                        <a:t>0.10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u="sng" dirty="0">
                          <a:effectLst/>
                          <a:hlinkClick r:id="rId10"/>
                        </a:rPr>
                        <a:t>Aggiornamento</a:t>
                      </a:r>
                      <a:r>
                        <a:rPr lang="it-IT" sz="1100" u="sng" dirty="0">
                          <a:effectLst/>
                        </a:rPr>
                        <a:t> del POF con prospettiva inclusiva 2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52" marR="55952" marT="55952" marB="55952"/>
                </a:tc>
                <a:extLst>
                  <a:ext uri="{0D108BD9-81ED-4DB2-BD59-A6C34878D82A}">
                    <a16:rowId xmlns:a16="http://schemas.microsoft.com/office/drawing/2014/main" val="697120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FDD75252-4DEB-4D3B-985A-60ECB9123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36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F67CB3F-C6EF-4D88-B296-4B0CAF62F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258879"/>
              </p:ext>
            </p:extLst>
          </p:nvPr>
        </p:nvGraphicFramePr>
        <p:xfrm>
          <a:off x="2716696" y="198784"/>
          <a:ext cx="5548900" cy="633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882">
                  <a:extLst>
                    <a:ext uri="{9D8B030D-6E8A-4147-A177-3AD203B41FA5}">
                      <a16:colId xmlns:a16="http://schemas.microsoft.com/office/drawing/2014/main" val="1373380432"/>
                    </a:ext>
                  </a:extLst>
                </a:gridCol>
                <a:gridCol w="5229018">
                  <a:extLst>
                    <a:ext uri="{9D8B030D-6E8A-4147-A177-3AD203B41FA5}">
                      <a16:colId xmlns:a16="http://schemas.microsoft.com/office/drawing/2014/main" val="304568302"/>
                    </a:ext>
                  </a:extLst>
                </a:gridCol>
              </a:tblGrid>
              <a:tr h="339717">
                <a:tc gridSpan="2"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it-IT" sz="900" dirty="0">
                          <a:effectLst/>
                        </a:rPr>
                        <a:t>1 </a:t>
                      </a:r>
                      <a:r>
                        <a:rPr lang="it-IT" sz="1050" dirty="0">
                          <a:effectLst/>
                        </a:rPr>
                        <a:t>FINALITÀ E APPROCCI ISTITUZIONALI   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536105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2"/>
                        </a:rPr>
                        <a:t>Identità professionale del docente 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908120513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1.2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3"/>
                        </a:rPr>
                        <a:t>Identità professionale del  docente 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1211059268"/>
                  </a:ext>
                </a:extLst>
              </a:tr>
              <a:tr h="738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1.3</a:t>
                      </a:r>
                      <a:endParaRPr lang="it-IT" sz="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1.4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4"/>
                        </a:rPr>
                        <a:t>Perchè  educhiamo. Verso un’educazione umanistica I</a:t>
                      </a:r>
                      <a:r>
                        <a:rPr lang="it-IT" sz="800" u="sng">
                          <a:effectLst/>
                        </a:rPr>
                        <a:t>    </a:t>
                      </a:r>
                      <a:endParaRPr lang="it-IT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5"/>
                        </a:rPr>
                        <a:t>Perchè educhiamo. Verso  un’ educazione  umanistica II</a:t>
                      </a:r>
                      <a:r>
                        <a:rPr lang="it-IT" sz="800" u="sng">
                          <a:effectLst/>
                        </a:rPr>
                        <a:t> 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3119794279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1.5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6"/>
                        </a:rPr>
                        <a:t>Perchè educhiamo. Gli apprendimenti essenziali I</a:t>
                      </a:r>
                      <a:r>
                        <a:rPr lang="it-IT" sz="800" u="sng">
                          <a:effectLst/>
                        </a:rPr>
                        <a:t> 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2216518950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1.6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7"/>
                        </a:rPr>
                        <a:t>Perchè educhiamo. Gli apprendimenti essenziali II</a:t>
                      </a:r>
                      <a:r>
                        <a:rPr lang="it-IT" sz="800" u="sng">
                          <a:effectLst/>
                        </a:rPr>
                        <a:t> 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3078794539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1.7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8"/>
                        </a:rPr>
                        <a:t>Perchè  educhiamo. Gli apprendimenti essenziali III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929044187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1.8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</a:rPr>
                        <a:t>Come</a:t>
                      </a:r>
                      <a:r>
                        <a:rPr lang="it-IT" sz="800" u="sng">
                          <a:effectLst/>
                          <a:hlinkClick r:id="rId9"/>
                        </a:rPr>
                        <a:t> educhiamo 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2569403896"/>
                  </a:ext>
                </a:extLst>
              </a:tr>
              <a:tr h="33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1.9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10"/>
                        </a:rPr>
                        <a:t>Come  educhiamo 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2132394294"/>
                  </a:ext>
                </a:extLst>
              </a:tr>
              <a:tr h="57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1.10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  <a:hlinkClick r:id="rId11"/>
                        </a:rPr>
                        <a:t>Come educhiamo III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1096405459"/>
                  </a:ext>
                </a:extLst>
              </a:tr>
              <a:tr h="57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1.11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</a:rPr>
                        <a:t>Che cos’è</a:t>
                      </a:r>
                      <a:r>
                        <a:rPr lang="it-IT" sz="800" u="sng">
                          <a:effectLst/>
                          <a:hlinkClick r:id="rId12"/>
                        </a:rPr>
                        <a:t> I</a:t>
                      </a:r>
                      <a:r>
                        <a:rPr lang="it-IT" sz="800" u="sng">
                          <a:effectLst/>
                        </a:rPr>
                        <a:t>’inclusione?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3955636492"/>
                  </a:ext>
                </a:extLst>
              </a:tr>
              <a:tr h="57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1.12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</a:rPr>
                        <a:t>Che cos’è</a:t>
                      </a:r>
                      <a:r>
                        <a:rPr lang="it-IT" sz="800" u="sng">
                          <a:effectLst/>
                          <a:hlinkClick r:id="rId13"/>
                        </a:rPr>
                        <a:t> l’ inclusione? 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2461961600"/>
                  </a:ext>
                </a:extLst>
              </a:tr>
              <a:tr h="57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1.13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>
                          <a:effectLst/>
                        </a:rPr>
                        <a:t>Che cos’è</a:t>
                      </a:r>
                      <a:r>
                        <a:rPr lang="it-IT" sz="800" u="sng">
                          <a:effectLst/>
                          <a:hlinkClick r:id="rId14"/>
                        </a:rPr>
                        <a:t> l’ inclusione? III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1006023326"/>
                  </a:ext>
                </a:extLst>
              </a:tr>
              <a:tr h="57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1.14</a:t>
                      </a:r>
                      <a:endParaRPr lang="it-IT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u="sng" dirty="0">
                          <a:effectLst/>
                        </a:rPr>
                        <a:t>Sostegno alla </a:t>
                      </a:r>
                      <a:r>
                        <a:rPr lang="it-IT" sz="800" u="sng" dirty="0" err="1">
                          <a:effectLst/>
                        </a:rPr>
                        <a:t>diversitá</a:t>
                      </a:r>
                      <a:endParaRPr lang="it-IT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16" marR="36116" marT="36116" marB="36116"/>
                </a:tc>
                <a:extLst>
                  <a:ext uri="{0D108BD9-81ED-4DB2-BD59-A6C34878D82A}">
                    <a16:rowId xmlns:a16="http://schemas.microsoft.com/office/drawing/2014/main" val="3193614336"/>
                  </a:ext>
                </a:extLst>
              </a:tr>
            </a:tbl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4913BAA5-B4C4-43DB-B713-7A16F915E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6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30B991D-D273-429C-B3F2-46D79E224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302971"/>
              </p:ext>
            </p:extLst>
          </p:nvPr>
        </p:nvGraphicFramePr>
        <p:xfrm>
          <a:off x="1387430" y="357809"/>
          <a:ext cx="7756570" cy="5499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8285">
                  <a:extLst>
                    <a:ext uri="{9D8B030D-6E8A-4147-A177-3AD203B41FA5}">
                      <a16:colId xmlns:a16="http://schemas.microsoft.com/office/drawing/2014/main" val="2167859147"/>
                    </a:ext>
                  </a:extLst>
                </a:gridCol>
                <a:gridCol w="3878285">
                  <a:extLst>
                    <a:ext uri="{9D8B030D-6E8A-4147-A177-3AD203B41FA5}">
                      <a16:colId xmlns:a16="http://schemas.microsoft.com/office/drawing/2014/main" val="2724549544"/>
                    </a:ext>
                  </a:extLst>
                </a:gridCol>
              </a:tblGrid>
              <a:tr h="368950">
                <a:tc gridSpan="2"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 startAt="2"/>
                      </a:pPr>
                      <a:r>
                        <a:rPr lang="it-IT" sz="1100" u="sng" dirty="0">
                          <a:effectLst/>
                        </a:rPr>
                        <a:t>STRUTTURE ORGANIZZATIVE, DIDATICHE E METODOLOGIA </a:t>
                      </a:r>
                      <a:endParaRPr lang="it-IT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80" marR="523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647825"/>
                  </a:ext>
                </a:extLst>
              </a:tr>
              <a:tr h="3947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Strategie di diversificazione 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141495198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2.2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Introduzione ad alcune metodologie inclusive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2167130815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2.3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Scelte sulla metodologia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545803974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2.4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Apprendimento cooperativo. Obiezioni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3983305044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2.5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Apprendimento cooperativo. Tecniche per iniziare.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1320397741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2.6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Apprendimento basato su progetti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1743338222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2.7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Servizio di apprendimento 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4017433519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2.8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Servizio di apprendimento II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2400213010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2.9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u="sng">
                          <a:effectLst/>
                          <a:hlinkClick r:id="rId2"/>
                        </a:rPr>
                        <a:t>Il valore delle interazioni  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2053857222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2.10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u="sng">
                          <a:effectLst/>
                          <a:hlinkClick r:id="rId3"/>
                        </a:rPr>
                        <a:t> Il valore delle interazioni  II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2675099120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2.11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u="sng">
                          <a:effectLst/>
                          <a:hlinkClick r:id="rId4"/>
                        </a:rPr>
                        <a:t>Gruppi Interattivi  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3293678716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2.12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u="sng">
                          <a:effectLst/>
                          <a:hlinkClick r:id="rId5"/>
                        </a:rPr>
                        <a:t>Gruppi Interattivi  I</a:t>
                      </a:r>
                      <a:r>
                        <a:rPr lang="it-IT" sz="900">
                          <a:effectLst/>
                        </a:rPr>
                        <a:t>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286132853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2.13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u="sng">
                          <a:effectLst/>
                          <a:hlinkClick r:id="rId6"/>
                        </a:rPr>
                        <a:t>Insegnamento condiviso I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4275123475"/>
                  </a:ext>
                </a:extLst>
              </a:tr>
              <a:tr h="364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>
                          <a:effectLst/>
                        </a:rPr>
                        <a:t>2.14</a:t>
                      </a:r>
                      <a:endParaRPr lang="it-IT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dirty="0">
                          <a:effectLst/>
                        </a:rPr>
                        <a:t>Insegnamento condiviso II</a:t>
                      </a:r>
                      <a:endParaRPr lang="it-IT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00" marR="48500" marT="48500" marB="48500"/>
                </a:tc>
                <a:extLst>
                  <a:ext uri="{0D108BD9-81ED-4DB2-BD59-A6C34878D82A}">
                    <a16:rowId xmlns:a16="http://schemas.microsoft.com/office/drawing/2014/main" val="1497678808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F1A9887-65E5-4F7E-AEBF-10649D5C6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72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322DC714-36D0-4B26-8C87-3DAB60A82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155231"/>
              </p:ext>
            </p:extLst>
          </p:nvPr>
        </p:nvGraphicFramePr>
        <p:xfrm>
          <a:off x="1894205" y="225287"/>
          <a:ext cx="6454665" cy="6254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268">
                  <a:extLst>
                    <a:ext uri="{9D8B030D-6E8A-4147-A177-3AD203B41FA5}">
                      <a16:colId xmlns:a16="http://schemas.microsoft.com/office/drawing/2014/main" val="4280024692"/>
                    </a:ext>
                  </a:extLst>
                </a:gridCol>
                <a:gridCol w="6040397">
                  <a:extLst>
                    <a:ext uri="{9D8B030D-6E8A-4147-A177-3AD203B41FA5}">
                      <a16:colId xmlns:a16="http://schemas.microsoft.com/office/drawing/2014/main" val="2538665788"/>
                    </a:ext>
                  </a:extLst>
                </a:gridCol>
              </a:tblGrid>
              <a:tr h="37197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>
                          <a:effectLst/>
                        </a:rPr>
                        <a:t>  3. VALUTAZIONE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895741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3.1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2"/>
                        </a:rPr>
                        <a:t>Dieci idee chiave sulla valutazione 1</a:t>
                      </a: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283814094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3.2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3"/>
                        </a:rPr>
                        <a:t>Dieci idee chiave sulla valutazione 2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04009898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3.3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4"/>
                        </a:rPr>
                        <a:t>Errori nella valutazion</a:t>
                      </a:r>
                      <a:r>
                        <a:rPr lang="it-IT" sz="1200" u="sng">
                          <a:effectLst/>
                        </a:rPr>
                        <a:t>e</a:t>
                      </a: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299699401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5"/>
                        </a:rPr>
                        <a:t>Valutazione formativa: valutazione per imparar</a:t>
                      </a:r>
                      <a:r>
                        <a:rPr lang="it-IT" sz="1200" u="sng">
                          <a:effectLst/>
                        </a:rPr>
                        <a:t>e</a:t>
                      </a:r>
                      <a:r>
                        <a:rPr lang="it-IT" sz="1200">
                          <a:effectLst/>
                        </a:rPr>
                        <a:t>.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66394931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</a:rPr>
                        <a:t>Valutazione formativa: elementi principali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77922613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3.6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6"/>
                        </a:rPr>
                        <a:t>Valutazione formativa: un caso specifico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135962260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3.7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</a:rPr>
                        <a:t>Feedback</a:t>
                      </a: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649075562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3.8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>
                          <a:effectLst/>
                          <a:hlinkClick r:id="rId7"/>
                        </a:rPr>
                        <a:t>Diagnosi della valutazione dell’istituto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854023909"/>
                  </a:ext>
                </a:extLst>
              </a:tr>
              <a:tr h="653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500">
                          <a:effectLst/>
                        </a:rPr>
                        <a:t>3.9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u="sng" dirty="0">
                          <a:effectLst/>
                        </a:rPr>
                        <a:t>Valutazione delle interazioni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85827166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C16F7DC6-BC9C-443E-860F-2AA4990BA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82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35D34435-EA72-4F1D-8610-6E1E15E05F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468591"/>
              </p:ext>
            </p:extLst>
          </p:nvPr>
        </p:nvGraphicFramePr>
        <p:xfrm>
          <a:off x="1663562" y="394184"/>
          <a:ext cx="7583488" cy="563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857560" imgH="4352760" progId="PhotoDraw.Document.2">
                  <p:embed/>
                </p:oleObj>
              </mc:Choice>
              <mc:Fallback>
                <p:oleObj name="Picture" r:id="rId2" imgW="5857560" imgH="4352760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63562" y="394184"/>
                        <a:ext cx="7583488" cy="563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53CAE87E-D656-49A9-97C3-F7314E4DA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33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B0776C50-D21A-4E55-99A2-A850584467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072650"/>
              </p:ext>
            </p:extLst>
          </p:nvPr>
        </p:nvGraphicFramePr>
        <p:xfrm>
          <a:off x="1262132" y="427797"/>
          <a:ext cx="7916863" cy="565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7916380" imgH="5658640" progId="PhotoDraw.Document.2">
                  <p:embed/>
                </p:oleObj>
              </mc:Choice>
              <mc:Fallback>
                <p:oleObj name="Picture" r:id="rId2" imgW="7916380" imgH="5658640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62132" y="427797"/>
                        <a:ext cx="7916863" cy="5657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4B7FA8E7-0003-47B4-A437-A268F60E7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937" y="5181600"/>
            <a:ext cx="1138551" cy="122769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107341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66</TotalTime>
  <Words>374</Words>
  <Application>Microsoft Office PowerPoint</Application>
  <PresentationFormat>Widescreen</PresentationFormat>
  <Paragraphs>113</Paragraphs>
  <Slides>14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Sezione</vt:lpstr>
      <vt:lpstr>Microsoft PhotoDraw Picture</vt:lpstr>
      <vt:lpstr>GUIDA PER I DOCENTI</vt:lpstr>
      <vt:lpstr>INTRODUZIONE ALL’INCLUSIONE</vt:lpstr>
      <vt:lpstr>Presentazione standard di PowerPoint</vt:lpstr>
      <vt:lpstr>INDICE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 PER I DOCENTI</dc:title>
  <dc:creator>Tiziana Munari</dc:creator>
  <cp:lastModifiedBy>Tiziana Munari</cp:lastModifiedBy>
  <cp:revision>7</cp:revision>
  <dcterms:created xsi:type="dcterms:W3CDTF">2021-06-10T09:20:12Z</dcterms:created>
  <dcterms:modified xsi:type="dcterms:W3CDTF">2021-06-10T10:26:40Z</dcterms:modified>
</cp:coreProperties>
</file>