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0BAD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761999"/>
            <a:ext cx="9141619" cy="5334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70263" y="761999"/>
            <a:ext cx="2925318" cy="5334001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9848" y="1298448"/>
            <a:ext cx="7315200" cy="3255264"/>
          </a:xfrm>
        </p:spPr>
        <p:txBody>
          <a:bodyPr anchor="b">
            <a:normAutofit/>
          </a:bodyPr>
          <a:lstStyle>
            <a:lvl1pPr algn="l">
              <a:defRPr sz="5900" spc="-100" baseline="0">
                <a:solidFill>
                  <a:srgbClr val="FFFFFF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15" y="4670246"/>
            <a:ext cx="7315200" cy="914400"/>
          </a:xfrm>
        </p:spPr>
        <p:txBody>
          <a:bodyPr anchor="t">
            <a:normAutofit/>
          </a:bodyPr>
          <a:lstStyle>
            <a:lvl1pPr marL="0" indent="0" algn="l">
              <a:buNone/>
              <a:defRPr sz="2200" cap="none" spc="0" baseline="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850F56-CB1F-4DDB-8DE9-0C863F2743BF}" type="datetimeFigureOut">
              <a:rPr lang="it-IT" smtClean="0"/>
              <a:t>15/07/2021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9A5457-EA23-47AD-9DAA-D3F6C3BE185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208934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850F56-CB1F-4DDB-8DE9-0C863F2743BF}" type="datetimeFigureOut">
              <a:rPr lang="it-IT" smtClean="0"/>
              <a:t>15/07/2021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9A5457-EA23-47AD-9DAA-D3F6C3BE185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23312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1000" y="990600"/>
            <a:ext cx="2819400" cy="4953000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67912" y="868680"/>
            <a:ext cx="7315200" cy="5120640"/>
          </a:xfrm>
        </p:spPr>
        <p:txBody>
          <a:bodyPr vert="eaVert" anchor="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850F56-CB1F-4DDB-8DE9-0C863F2743BF}" type="datetimeFigureOut">
              <a:rPr lang="it-IT" smtClean="0"/>
              <a:t>15/07/2021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9A5457-EA23-47AD-9DAA-D3F6C3BE185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964275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850F56-CB1F-4DDB-8DE9-0C863F2743BF}" type="datetimeFigureOut">
              <a:rPr lang="it-IT" smtClean="0"/>
              <a:t>15/07/2021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9A5457-EA23-47AD-9DAA-D3F6C3BE185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656603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67912" y="1298448"/>
            <a:ext cx="7315200" cy="3255264"/>
          </a:xfrm>
        </p:spPr>
        <p:txBody>
          <a:bodyPr anchor="b">
            <a:normAutofit/>
          </a:bodyPr>
          <a:lstStyle>
            <a:lvl1pPr>
              <a:defRPr sz="5900" b="0" spc="-1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0" y="4672584"/>
            <a:ext cx="7315200" cy="914400"/>
          </a:xfrm>
        </p:spPr>
        <p:txBody>
          <a:bodyPr anchor="t">
            <a:normAutofit/>
          </a:bodyPr>
          <a:lstStyle>
            <a:lvl1pPr marL="0" indent="0">
              <a:buNone/>
              <a:defRPr sz="2200" cap="none" spc="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850F56-CB1F-4DDB-8DE9-0C863F2743BF}" type="datetimeFigureOut">
              <a:rPr lang="it-IT" smtClean="0"/>
              <a:t>15/07/2021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9A5457-EA23-47AD-9DAA-D3F6C3BE185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201354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67912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818120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850F56-CB1F-4DDB-8DE9-0C863F2743BF}" type="datetimeFigureOut">
              <a:rPr lang="it-IT" smtClean="0"/>
              <a:t>15/07/2021</a:t>
            </a:fld>
            <a:endParaRPr lang="it-IT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9A5457-EA23-47AD-9DAA-D3F6C3BE185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606135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7912" y="1023586"/>
            <a:ext cx="3474720" cy="8077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7912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818463" y="1023586"/>
            <a:ext cx="3474720" cy="813171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818463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850F56-CB1F-4DDB-8DE9-0C863F2743BF}" type="datetimeFigureOut">
              <a:rPr lang="it-IT" smtClean="0"/>
              <a:t>15/07/2021</a:t>
            </a:fld>
            <a:endParaRPr lang="it-IT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9A5457-EA23-47AD-9DAA-D3F6C3BE185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917810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850F56-CB1F-4DDB-8DE9-0C863F2743BF}" type="datetimeFigureOut">
              <a:rPr lang="it-IT" smtClean="0"/>
              <a:t>15/07/2021</a:t>
            </a:fld>
            <a:endParaRPr lang="it-IT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9A5457-EA23-47AD-9DAA-D3F6C3BE185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706288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850F56-CB1F-4DDB-8DE9-0C863F2743BF}" type="datetimeFigureOut">
              <a:rPr lang="it-IT" smtClean="0"/>
              <a:t>15/07/2021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9A5457-EA23-47AD-9DAA-D3F6C3BE185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967051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 baseline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7912" y="868680"/>
            <a:ext cx="731520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4176"/>
            <a:ext cx="2834640" cy="2321990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850F56-CB1F-4DDB-8DE9-0C863F2743BF}" type="datetimeFigureOut">
              <a:rPr lang="it-IT" smtClean="0"/>
              <a:t>15/07/2021</a:t>
            </a:fld>
            <a:endParaRPr lang="it-IT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9A5457-EA23-47AD-9DAA-D3F6C3BE185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442886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570644" y="767419"/>
            <a:ext cx="8115230" cy="5330952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3008"/>
            <a:ext cx="2834640" cy="2322576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850F56-CB1F-4DDB-8DE9-0C863F2743BF}" type="datetimeFigureOut">
              <a:rPr lang="it-IT" smtClean="0"/>
              <a:t>15/07/2021</a:t>
            </a:fld>
            <a:endParaRPr lang="it-IT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3499101" y="6356350"/>
            <a:ext cx="5911517" cy="365125"/>
          </a:xfrm>
        </p:spPr>
        <p:txBody>
          <a:bodyPr/>
          <a:lstStyle/>
          <a:p>
            <a:endParaRPr lang="it-IT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9A5457-EA23-47AD-9DAA-D3F6C3BE185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797263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758952"/>
            <a:ext cx="3443590" cy="53309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2919" y="1123837"/>
            <a:ext cx="2947482" cy="46011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8" name="Rectangle 37"/>
          <p:cNvSpPr/>
          <p:nvPr/>
        </p:nvSpPr>
        <p:spPr>
          <a:xfrm>
            <a:off x="11815864" y="758952"/>
            <a:ext cx="384048" cy="5330952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9268" y="864108"/>
            <a:ext cx="7315200" cy="51206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6246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05850F56-CB1F-4DDB-8DE9-0C863F2743BF}" type="datetimeFigureOut">
              <a:rPr lang="it-IT" smtClean="0"/>
              <a:t>15/07/2021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869268" y="6356350"/>
            <a:ext cx="5911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34135" y="6356350"/>
            <a:ext cx="15309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accent1"/>
                </a:solidFill>
              </a:defRPr>
            </a:lvl1pPr>
          </a:lstStyle>
          <a:p>
            <a:fld id="{E29A5457-EA23-47AD-9DAA-D3F6C3BE185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105467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spc="-60" baseline="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/>
        </a:buClr>
        <a:buFont typeface="Wingdings 2" pitchFamily="18" charset="2"/>
        <a:buChar char="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g"/><Relationship Id="rId3" Type="http://schemas.openxmlformats.org/officeDocument/2006/relationships/image" Target="../media/image1.png"/><Relationship Id="rId7" Type="http://schemas.openxmlformats.org/officeDocument/2006/relationships/image" Target="../media/image3.png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1.xml"/><Relationship Id="rId6" Type="http://schemas.openxmlformats.org/officeDocument/2006/relationships/oleObject" Target="../embeddings/oleObject3.bin"/><Relationship Id="rId5" Type="http://schemas.openxmlformats.org/officeDocument/2006/relationships/image" Target="../media/image2.png"/><Relationship Id="rId10" Type="http://schemas.openxmlformats.org/officeDocument/2006/relationships/image" Target="../media/image5.png"/><Relationship Id="rId4" Type="http://schemas.openxmlformats.org/officeDocument/2006/relationships/oleObject" Target="../embeddings/oleObject2.bin"/><Relationship Id="rId9" Type="http://schemas.openxmlformats.org/officeDocument/2006/relationships/oleObject" Target="../embeddings/oleObject4.bin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oleObject" Target="../embeddings/oleObject15.bin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oleObject" Target="../embeddings/oleObject16.bin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oleObject" Target="../embeddings/oleObject17.bin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oleObject" Target="../embeddings/oleObject18.bin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oleObject" Target="../embeddings/oleObject5.bin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oleObject" Target="../embeddings/oleObject11.bin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oleObject" Target="../embeddings/oleObject19.bin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oleObject" Target="../embeddings/oleObject11.bin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5.bin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1.png"/><Relationship Id="rId7" Type="http://schemas.openxmlformats.org/officeDocument/2006/relationships/oleObject" Target="../embeddings/oleObject4.bin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g"/><Relationship Id="rId5" Type="http://schemas.openxmlformats.org/officeDocument/2006/relationships/image" Target="../media/image3.png"/><Relationship Id="rId10" Type="http://schemas.openxmlformats.org/officeDocument/2006/relationships/image" Target="../media/image21.png"/><Relationship Id="rId4" Type="http://schemas.openxmlformats.org/officeDocument/2006/relationships/oleObject" Target="../embeddings/oleObject3.bin"/><Relationship Id="rId9" Type="http://schemas.openxmlformats.org/officeDocument/2006/relationships/oleObject" Target="../embeddings/oleObject20.bin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oleObject" Target="../embeddings/oleObject21.bin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oleObject" Target="../embeddings/oleObject5.bin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oleObject" Target="../embeddings/oleObject6.bin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oleObject" Target="../embeddings/oleObject22.bin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oleObject" Target="../embeddings/oleObject23.bin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oleObject" Target="../embeddings/oleObject7.bin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oleObject" Target="../embeddings/oleObject8.bin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oleObject" Target="../embeddings/oleObject9.bin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oleObject" Target="../embeddings/oleObject10.bin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oleObject" Target="../embeddings/oleObject11.bin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oleObject" Target="../embeddings/oleObject12.bin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oleObject" Target="../embeddings/oleObject13.bin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oleObject" Target="../embeddings/oleObject14.bin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>
            <a:extLst>
              <a:ext uri="{FF2B5EF4-FFF2-40B4-BE49-F238E27FC236}">
                <a16:creationId xmlns:a16="http://schemas.microsoft.com/office/drawing/2014/main" id="{1BEB88CF-5971-42DA-8977-1E59291FEE8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60259" y="4694938"/>
            <a:ext cx="7315200" cy="914400"/>
          </a:xfrm>
        </p:spPr>
        <p:txBody>
          <a:bodyPr>
            <a:noAutofit/>
          </a:bodyPr>
          <a:lstStyle/>
          <a:p>
            <a:pPr algn="l"/>
            <a:r>
              <a:rPr lang="it-IT" sz="2000" b="1" i="0" u="none" strike="noStrike" baseline="0" dirty="0">
                <a:latin typeface="Arial" panose="020B0604020202020204" pitchFamily="34" charset="0"/>
              </a:rPr>
              <a:t>10.2.2 - Azioni di integrazione e potenziamento delle aree disciplinari di base</a:t>
            </a:r>
          </a:p>
          <a:p>
            <a:pPr algn="l"/>
            <a:r>
              <a:rPr lang="it-IT" sz="2000" b="1" i="0" u="none" strike="noStrike" baseline="0" dirty="0">
                <a:latin typeface="Arial" panose="020B0604020202020204" pitchFamily="34" charset="0"/>
              </a:rPr>
              <a:t>10.2.2A - Competenze di base</a:t>
            </a:r>
            <a:endParaRPr lang="it-IT" sz="2000" dirty="0"/>
          </a:p>
        </p:txBody>
      </p:sp>
      <p:graphicFrame>
        <p:nvGraphicFramePr>
          <p:cNvPr id="4" name="Oggetto 3">
            <a:extLst>
              <a:ext uri="{FF2B5EF4-FFF2-40B4-BE49-F238E27FC236}">
                <a16:creationId xmlns:a16="http://schemas.microsoft.com/office/drawing/2014/main" id="{45A32CB9-70FD-4159-A027-8FB31C5624A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82327881"/>
              </p:ext>
            </p:extLst>
          </p:nvPr>
        </p:nvGraphicFramePr>
        <p:xfrm>
          <a:off x="9263271" y="1298448"/>
          <a:ext cx="2928729" cy="43108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icture" r:id="rId2" imgW="4058216" imgH="5734850" progId="PhotoDraw.Document.2">
                  <p:embed/>
                </p:oleObj>
              </mc:Choice>
              <mc:Fallback>
                <p:oleObj name="Picture" r:id="rId2" imgW="4058216" imgH="5734850" progId="PhotoDraw.Document.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9263271" y="1298448"/>
                        <a:ext cx="2928729" cy="431089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ggetto 4">
            <a:extLst>
              <a:ext uri="{FF2B5EF4-FFF2-40B4-BE49-F238E27FC236}">
                <a16:creationId xmlns:a16="http://schemas.microsoft.com/office/drawing/2014/main" id="{6378B9C3-E9C2-4E68-9AC8-DB2C80BA0AA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85277273"/>
              </p:ext>
            </p:extLst>
          </p:nvPr>
        </p:nvGraphicFramePr>
        <p:xfrm>
          <a:off x="1294181" y="765699"/>
          <a:ext cx="6531021" cy="14188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icture" r:id="rId4" imgW="2981741" imgH="647790" progId="PhotoDraw.Document.2">
                  <p:embed/>
                </p:oleObj>
              </mc:Choice>
              <mc:Fallback>
                <p:oleObj name="Picture" r:id="rId4" imgW="2981741" imgH="647790" progId="PhotoDraw.Document.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294181" y="765699"/>
                        <a:ext cx="6531021" cy="141888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ggetto 5">
            <a:extLst>
              <a:ext uri="{FF2B5EF4-FFF2-40B4-BE49-F238E27FC236}">
                <a16:creationId xmlns:a16="http://schemas.microsoft.com/office/drawing/2014/main" id="{C1E117EA-FC9A-4381-920C-21978D93022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28282929"/>
              </p:ext>
            </p:extLst>
          </p:nvPr>
        </p:nvGraphicFramePr>
        <p:xfrm>
          <a:off x="3607191" y="2358335"/>
          <a:ext cx="1905000" cy="1952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icture" r:id="rId6" imgW="1905266" imgH="1952898" progId="PhotoDraw.Document.2">
                  <p:embed/>
                </p:oleObj>
              </mc:Choice>
              <mc:Fallback>
                <p:oleObj name="Picture" r:id="rId6" imgW="1905266" imgH="1952898" progId="PhotoDraw.Document.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3607191" y="2358335"/>
                        <a:ext cx="1905000" cy="19526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1" name="Immagine 10">
            <a:extLst>
              <a:ext uri="{FF2B5EF4-FFF2-40B4-BE49-F238E27FC236}">
                <a16:creationId xmlns:a16="http://schemas.microsoft.com/office/drawing/2014/main" id="{282A4617-C2B7-46F7-8078-7C4F2AB2717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5202" y="1248662"/>
            <a:ext cx="1285462" cy="483422"/>
          </a:xfrm>
          <a:prstGeom prst="rect">
            <a:avLst/>
          </a:prstGeom>
        </p:spPr>
      </p:pic>
      <p:graphicFrame>
        <p:nvGraphicFramePr>
          <p:cNvPr id="12" name="Oggetto 11">
            <a:extLst>
              <a:ext uri="{FF2B5EF4-FFF2-40B4-BE49-F238E27FC236}">
                <a16:creationId xmlns:a16="http://schemas.microsoft.com/office/drawing/2014/main" id="{FE3FC96F-6D0C-4D37-A361-F127E725EF5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45085991"/>
              </p:ext>
            </p:extLst>
          </p:nvPr>
        </p:nvGraphicFramePr>
        <p:xfrm>
          <a:off x="20799" y="854426"/>
          <a:ext cx="1120775" cy="1241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icture" r:id="rId9" imgW="1120458" imgH="1241588" progId="PhotoDraw.Document.2">
                  <p:embed/>
                </p:oleObj>
              </mc:Choice>
              <mc:Fallback>
                <p:oleObj name="Picture" r:id="rId9" imgW="1120458" imgH="1241588" progId="PhotoDraw.Document.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20799" y="854426"/>
                        <a:ext cx="1120775" cy="12414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6551005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2E95D8C-A235-43AB-A503-E0080AA21B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919" y="1123837"/>
            <a:ext cx="3060124" cy="4601183"/>
          </a:xfrm>
        </p:spPr>
        <p:txBody>
          <a:bodyPr/>
          <a:lstStyle/>
          <a:p>
            <a:r>
              <a:rPr lang="it-IT" dirty="0"/>
              <a:t>MODULO 9</a:t>
            </a:r>
            <a:br>
              <a:rPr lang="it-IT" dirty="0"/>
            </a:br>
            <a:r>
              <a:rPr lang="it-IT" dirty="0"/>
              <a:t>«Better in English»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7FE70B6-118B-4E0F-AC81-3F0C0F5747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it-IT" dirty="0"/>
              <a:t>PLESSO: GIOVANNI XXIII</a:t>
            </a:r>
          </a:p>
          <a:p>
            <a:r>
              <a:rPr lang="it-IT" dirty="0"/>
              <a:t>DESTINATARI: CLASSI QUINTE</a:t>
            </a:r>
          </a:p>
          <a:p>
            <a:r>
              <a:rPr lang="it-IT" dirty="0"/>
              <a:t>QUANDO: da ottobre 21 a dicembre 21 – sabato mattina</a:t>
            </a:r>
          </a:p>
          <a:p>
            <a:r>
              <a:rPr lang="it-IT" dirty="0"/>
              <a:t>N.ORE: 30</a:t>
            </a:r>
          </a:p>
          <a:p>
            <a:r>
              <a:rPr lang="it-IT" sz="1800" b="1" dirty="0">
                <a:latin typeface="Arial" panose="020B0604020202020204" pitchFamily="34" charset="0"/>
              </a:rPr>
              <a:t>Competenza Multilinguistica</a:t>
            </a:r>
          </a:p>
          <a:p>
            <a:endParaRPr lang="it-IT" sz="1800" b="1" dirty="0">
              <a:latin typeface="Arial" panose="020B0604020202020204" pitchFamily="34" charset="0"/>
            </a:endParaRPr>
          </a:p>
          <a:p>
            <a:r>
              <a:rPr lang="it-IT" sz="1800" dirty="0">
                <a:latin typeface="Arial" panose="020B0604020202020204" pitchFamily="34" charset="0"/>
              </a:rPr>
              <a:t>La pratica didattica della lingua straniera è più efficace quando si basa su un approccio</a:t>
            </a:r>
          </a:p>
          <a:p>
            <a:r>
              <a:rPr lang="it-IT" sz="1800" dirty="0">
                <a:latin typeface="Arial" panose="020B0604020202020204" pitchFamily="34" charset="0"/>
              </a:rPr>
              <a:t>“comunicativo”, a partire da una situazione, da un contenuto, con obiettivi realistici, </a:t>
            </a:r>
          </a:p>
          <a:p>
            <a:r>
              <a:rPr lang="it-IT" sz="1800" dirty="0">
                <a:latin typeface="Arial" panose="020B0604020202020204" pitchFamily="34" charset="0"/>
              </a:rPr>
              <a:t>motivanti rispetto a interessi, capacità e contesto degli studenti. Il laboratorio individua </a:t>
            </a:r>
          </a:p>
          <a:p>
            <a:r>
              <a:rPr lang="it-IT" sz="1800" dirty="0">
                <a:latin typeface="Arial" panose="020B0604020202020204" pitchFamily="34" charset="0"/>
              </a:rPr>
              <a:t>ambienti di apprendimento che, varcando le mura della scuola o della città, diventano il </a:t>
            </a:r>
          </a:p>
          <a:p>
            <a:r>
              <a:rPr lang="it-IT" sz="1800" dirty="0">
                <a:latin typeface="Arial" panose="020B0604020202020204" pitchFamily="34" charset="0"/>
              </a:rPr>
              <a:t>contesto reale per l’interazione in lingua straniera (incontri nei parchi, nelle</a:t>
            </a:r>
          </a:p>
          <a:p>
            <a:r>
              <a:rPr lang="it-IT" sz="1800" dirty="0">
                <a:latin typeface="Arial" panose="020B0604020202020204" pitchFamily="34" charset="0"/>
              </a:rPr>
              <a:t>biblioteche, nelle comunità virtuali che permettono l’interazione e condivisione di </a:t>
            </a:r>
          </a:p>
          <a:p>
            <a:r>
              <a:rPr lang="it-IT" sz="1800" dirty="0">
                <a:latin typeface="Arial" panose="020B0604020202020204" pitchFamily="34" charset="0"/>
              </a:rPr>
              <a:t>esperienze e di interessi con native speaker della stessa età). Tale approccio sarà </a:t>
            </a:r>
          </a:p>
          <a:p>
            <a:r>
              <a:rPr lang="it-IT" sz="1800" dirty="0">
                <a:latin typeface="Arial" panose="020B0604020202020204" pitchFamily="34" charset="0"/>
              </a:rPr>
              <a:t>seguito anche attraverso la flessibilità nella progettazione didattica a partire dalla </a:t>
            </a:r>
          </a:p>
          <a:p>
            <a:r>
              <a:rPr lang="it-IT" sz="1800" dirty="0">
                <a:latin typeface="Arial" panose="020B0604020202020204" pitchFamily="34" charset="0"/>
              </a:rPr>
              <a:t>diagnosi degli interessi e delle esigenze linguistiche degli studenti.</a:t>
            </a:r>
          </a:p>
        </p:txBody>
      </p:sp>
      <p:graphicFrame>
        <p:nvGraphicFramePr>
          <p:cNvPr id="4" name="Oggetto 3">
            <a:extLst>
              <a:ext uri="{FF2B5EF4-FFF2-40B4-BE49-F238E27FC236}">
                <a16:creationId xmlns:a16="http://schemas.microsoft.com/office/drawing/2014/main" id="{4FAFE932-F094-43AE-B4D9-A1F5A4289E5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52919" y="1123837"/>
          <a:ext cx="2947482" cy="8996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icture" r:id="rId2" imgW="2981741" imgH="647790" progId="PhotoDraw.Document.2">
                  <p:embed/>
                </p:oleObj>
              </mc:Choice>
              <mc:Fallback>
                <p:oleObj name="Picture" r:id="rId2" imgW="2981741" imgH="647790" progId="PhotoDraw.Document.2">
                  <p:embed/>
                  <p:pic>
                    <p:nvPicPr>
                      <p:cNvPr id="4" name="Oggetto 3">
                        <a:extLst>
                          <a:ext uri="{FF2B5EF4-FFF2-40B4-BE49-F238E27FC236}">
                            <a16:creationId xmlns:a16="http://schemas.microsoft.com/office/drawing/2014/main" id="{4FAFE932-F094-43AE-B4D9-A1F5A4289E5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252919" y="1123837"/>
                        <a:ext cx="2947482" cy="8996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7" name="Picture 2" descr="Better English: Amazon.it: Norman Lewis: Libri in altre lingue">
            <a:extLst>
              <a:ext uri="{FF2B5EF4-FFF2-40B4-BE49-F238E27FC236}">
                <a16:creationId xmlns:a16="http://schemas.microsoft.com/office/drawing/2014/main" id="{342A75FB-DE64-4189-972C-8764E01A291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592" b="39893"/>
          <a:stretch/>
        </p:blipFill>
        <p:spPr bwMode="auto">
          <a:xfrm>
            <a:off x="112172" y="4426227"/>
            <a:ext cx="3228975" cy="23058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300320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2E95D8C-A235-43AB-A503-E0080AA21B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919" y="1123837"/>
            <a:ext cx="3060124" cy="4601183"/>
          </a:xfrm>
        </p:spPr>
        <p:txBody>
          <a:bodyPr/>
          <a:lstStyle/>
          <a:p>
            <a:r>
              <a:rPr lang="it-IT" dirty="0"/>
              <a:t>MODULO 10</a:t>
            </a:r>
            <a:br>
              <a:rPr lang="it-IT" dirty="0"/>
            </a:br>
            <a:r>
              <a:rPr lang="it-IT" dirty="0"/>
              <a:t>«English for me»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7FE70B6-118B-4E0F-AC81-3F0C0F5747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it-IT" dirty="0"/>
              <a:t>PLESSO: CIRO MENOTTI</a:t>
            </a:r>
          </a:p>
          <a:p>
            <a:r>
              <a:rPr lang="it-IT" dirty="0"/>
              <a:t>DESTINATARI: CLASSI QUINTE</a:t>
            </a:r>
          </a:p>
          <a:p>
            <a:r>
              <a:rPr lang="it-IT" dirty="0"/>
              <a:t>QUANDO: da ottobre 21 a dicembre 21 – sabato mattina</a:t>
            </a:r>
          </a:p>
          <a:p>
            <a:r>
              <a:rPr lang="it-IT" dirty="0"/>
              <a:t>N.ORE: 30</a:t>
            </a:r>
          </a:p>
          <a:p>
            <a:r>
              <a:rPr lang="it-IT" sz="1800" b="1" dirty="0">
                <a:latin typeface="Arial" panose="020B0604020202020204" pitchFamily="34" charset="0"/>
              </a:rPr>
              <a:t>Competenza Multilinguistica</a:t>
            </a:r>
          </a:p>
          <a:p>
            <a:endParaRPr lang="it-IT" sz="1800" b="1" dirty="0">
              <a:latin typeface="Arial" panose="020B0604020202020204" pitchFamily="34" charset="0"/>
            </a:endParaRPr>
          </a:p>
          <a:p>
            <a:r>
              <a:rPr lang="it-IT" sz="1800" dirty="0">
                <a:latin typeface="Arial" panose="020B0604020202020204" pitchFamily="34" charset="0"/>
              </a:rPr>
              <a:t>La pratica didattica della lingua straniera è più efficace quando si basa su un approccio</a:t>
            </a:r>
          </a:p>
          <a:p>
            <a:r>
              <a:rPr lang="it-IT" sz="1800" dirty="0">
                <a:latin typeface="Arial" panose="020B0604020202020204" pitchFamily="34" charset="0"/>
              </a:rPr>
              <a:t>“comunicativo”, a partire da una situazione, da un contenuto, con obiettivi realistici, </a:t>
            </a:r>
          </a:p>
          <a:p>
            <a:r>
              <a:rPr lang="it-IT" sz="1800" dirty="0">
                <a:latin typeface="Arial" panose="020B0604020202020204" pitchFamily="34" charset="0"/>
              </a:rPr>
              <a:t>motivanti rispetto a interessi, capacità e contesto degli studenti. Il laboratorio individua </a:t>
            </a:r>
          </a:p>
          <a:p>
            <a:r>
              <a:rPr lang="it-IT" sz="1800" dirty="0">
                <a:latin typeface="Arial" panose="020B0604020202020204" pitchFamily="34" charset="0"/>
              </a:rPr>
              <a:t>ambienti di apprendimento che, varcando le mura della scuola o della città, diventano il </a:t>
            </a:r>
          </a:p>
          <a:p>
            <a:r>
              <a:rPr lang="it-IT" sz="1800" dirty="0">
                <a:latin typeface="Arial" panose="020B0604020202020204" pitchFamily="34" charset="0"/>
              </a:rPr>
              <a:t>contesto reale per l’interazione in lingua straniera (incontri nei parchi, nelle</a:t>
            </a:r>
          </a:p>
          <a:p>
            <a:r>
              <a:rPr lang="it-IT" sz="1800" dirty="0">
                <a:latin typeface="Arial" panose="020B0604020202020204" pitchFamily="34" charset="0"/>
              </a:rPr>
              <a:t>biblioteche, nelle comunità virtuali che permettono l’interazione e condivisione di </a:t>
            </a:r>
          </a:p>
          <a:p>
            <a:r>
              <a:rPr lang="it-IT" sz="1800" dirty="0">
                <a:latin typeface="Arial" panose="020B0604020202020204" pitchFamily="34" charset="0"/>
              </a:rPr>
              <a:t>esperienze e di interessi con native speaker della stessa età). Tale approccio sarà </a:t>
            </a:r>
          </a:p>
          <a:p>
            <a:r>
              <a:rPr lang="it-IT" sz="1800" dirty="0">
                <a:latin typeface="Arial" panose="020B0604020202020204" pitchFamily="34" charset="0"/>
              </a:rPr>
              <a:t>seguito anche attraverso la flessibilità nella progettazione didattica a partire dalla </a:t>
            </a:r>
          </a:p>
          <a:p>
            <a:r>
              <a:rPr lang="it-IT" sz="1800" dirty="0">
                <a:latin typeface="Arial" panose="020B0604020202020204" pitchFamily="34" charset="0"/>
              </a:rPr>
              <a:t>diagnosi degli interessi e delle esigenze linguistiche degli studenti.</a:t>
            </a:r>
          </a:p>
        </p:txBody>
      </p:sp>
      <p:graphicFrame>
        <p:nvGraphicFramePr>
          <p:cNvPr id="4" name="Oggetto 3">
            <a:extLst>
              <a:ext uri="{FF2B5EF4-FFF2-40B4-BE49-F238E27FC236}">
                <a16:creationId xmlns:a16="http://schemas.microsoft.com/office/drawing/2014/main" id="{4FAFE932-F094-43AE-B4D9-A1F5A4289E5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52919" y="1123837"/>
          <a:ext cx="2947482" cy="8996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icture" r:id="rId2" imgW="2981741" imgH="647790" progId="PhotoDraw.Document.2">
                  <p:embed/>
                </p:oleObj>
              </mc:Choice>
              <mc:Fallback>
                <p:oleObj name="Picture" r:id="rId2" imgW="2981741" imgH="647790" progId="PhotoDraw.Document.2">
                  <p:embed/>
                  <p:pic>
                    <p:nvPicPr>
                      <p:cNvPr id="4" name="Oggetto 3">
                        <a:extLst>
                          <a:ext uri="{FF2B5EF4-FFF2-40B4-BE49-F238E27FC236}">
                            <a16:creationId xmlns:a16="http://schemas.microsoft.com/office/drawing/2014/main" id="{4FAFE932-F094-43AE-B4D9-A1F5A4289E5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252919" y="1123837"/>
                        <a:ext cx="2947482" cy="8996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ggetto 6">
            <a:extLst>
              <a:ext uri="{FF2B5EF4-FFF2-40B4-BE49-F238E27FC236}">
                <a16:creationId xmlns:a16="http://schemas.microsoft.com/office/drawing/2014/main" id="{CCF14866-C721-412F-AFCB-D6C80821A2E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86161490"/>
              </p:ext>
            </p:extLst>
          </p:nvPr>
        </p:nvGraphicFramePr>
        <p:xfrm>
          <a:off x="855122" y="4203573"/>
          <a:ext cx="1743075" cy="1781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icture" r:id="rId4" imgW="1743318" imgH="1781424" progId="PhotoDraw.Document.2">
                  <p:embed/>
                </p:oleObj>
              </mc:Choice>
              <mc:Fallback>
                <p:oleObj name="Picture" r:id="rId4" imgW="1743318" imgH="1781424" progId="PhotoDraw.Document.2">
                  <p:embed/>
                  <p:pic>
                    <p:nvPicPr>
                      <p:cNvPr id="5" name="Oggetto 4">
                        <a:extLst>
                          <a:ext uri="{FF2B5EF4-FFF2-40B4-BE49-F238E27FC236}">
                            <a16:creationId xmlns:a16="http://schemas.microsoft.com/office/drawing/2014/main" id="{0F6B80E6-A438-4EBC-8FC9-A71797FEF25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855122" y="4203573"/>
                        <a:ext cx="1743075" cy="17811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60369045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2E95D8C-A235-43AB-A503-E0080AA21B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919" y="1123837"/>
            <a:ext cx="3060124" cy="4601183"/>
          </a:xfrm>
        </p:spPr>
        <p:txBody>
          <a:bodyPr/>
          <a:lstStyle/>
          <a:p>
            <a:r>
              <a:rPr lang="it-IT" dirty="0"/>
              <a:t>MODULO 11</a:t>
            </a:r>
            <a:br>
              <a:rPr lang="it-IT" dirty="0"/>
            </a:br>
            <a:r>
              <a:rPr lang="it-IT" dirty="0"/>
              <a:t>«Italiano in gioco»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7FE70B6-118B-4E0F-AC81-3F0C0F5747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it-IT" dirty="0"/>
              <a:t>PLESSO: CIRO MENOTTI</a:t>
            </a:r>
          </a:p>
          <a:p>
            <a:r>
              <a:rPr lang="it-IT" dirty="0"/>
              <a:t>DESTINATARI: CLASSI QUARTE</a:t>
            </a:r>
          </a:p>
          <a:p>
            <a:r>
              <a:rPr lang="it-IT" dirty="0"/>
              <a:t>QUANDO: dal 30 agosto al 3 settembre 2021 di cui 4 ore giornaliere dal 30 agosto al 3 settembre 2021 per un totale di 20 ore; le restanti 10 ore con calendario da definirsi.</a:t>
            </a:r>
          </a:p>
          <a:p>
            <a:r>
              <a:rPr lang="it-IT" dirty="0"/>
              <a:t>N.ORE: 30</a:t>
            </a:r>
          </a:p>
          <a:p>
            <a:r>
              <a:rPr lang="it-IT" sz="1800" b="1" dirty="0">
                <a:latin typeface="Arial" panose="020B0604020202020204" pitchFamily="34" charset="0"/>
              </a:rPr>
              <a:t>Competenza Alfabetica -Funzionale</a:t>
            </a:r>
          </a:p>
          <a:p>
            <a:r>
              <a:rPr lang="it-IT" sz="1800" dirty="0">
                <a:latin typeface="Arial" panose="020B0604020202020204" pitchFamily="34" charset="0"/>
              </a:rPr>
              <a:t>La lingua italiana è caratterizzata da una trasversalità intrinseca in quanto veicolo per lo studio delle altre discipline e condizione indispensabile per l’accesso critico a tutti gli ambiti culturali.</a:t>
            </a:r>
          </a:p>
          <a:p>
            <a:r>
              <a:rPr lang="it-IT" sz="1800" dirty="0">
                <a:latin typeface="Arial" panose="020B0604020202020204" pitchFamily="34" charset="0"/>
              </a:rPr>
              <a:t>L’apprendimento mnemonico di regole, tipico dell’insegnamento della grammatica tradizionale e normativa, può essere superato a favore di pratiche in classe di riflessione e confronto sul meccanismo di funzionamento della lingua. In questo senso l’attività didattica prevede l’adozione di un modello esplicativo della struttura e del funzionamento del sistema della lingua come quello della “grammatica valenziale” e lo svolgimento di giochi linguistici, che possono rendere l’apprendimento dinamico e stimolante.</a:t>
            </a:r>
          </a:p>
        </p:txBody>
      </p:sp>
      <p:graphicFrame>
        <p:nvGraphicFramePr>
          <p:cNvPr id="4" name="Oggetto 3">
            <a:extLst>
              <a:ext uri="{FF2B5EF4-FFF2-40B4-BE49-F238E27FC236}">
                <a16:creationId xmlns:a16="http://schemas.microsoft.com/office/drawing/2014/main" id="{4FAFE932-F094-43AE-B4D9-A1F5A4289E5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52919" y="1123837"/>
          <a:ext cx="2947482" cy="8996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icture" r:id="rId2" imgW="2981741" imgH="647790" progId="PhotoDraw.Document.2">
                  <p:embed/>
                </p:oleObj>
              </mc:Choice>
              <mc:Fallback>
                <p:oleObj name="Picture" r:id="rId2" imgW="2981741" imgH="647790" progId="PhotoDraw.Document.2">
                  <p:embed/>
                  <p:pic>
                    <p:nvPicPr>
                      <p:cNvPr id="4" name="Oggetto 3">
                        <a:extLst>
                          <a:ext uri="{FF2B5EF4-FFF2-40B4-BE49-F238E27FC236}">
                            <a16:creationId xmlns:a16="http://schemas.microsoft.com/office/drawing/2014/main" id="{4FAFE932-F094-43AE-B4D9-A1F5A4289E5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252919" y="1123837"/>
                        <a:ext cx="2947482" cy="8996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098" name="Picture 2" descr="Giochi linguistici e letterari - UNASCUOLA.IT">
            <a:extLst>
              <a:ext uri="{FF2B5EF4-FFF2-40B4-BE49-F238E27FC236}">
                <a16:creationId xmlns:a16="http://schemas.microsoft.com/office/drawing/2014/main" id="{4A873BDD-4560-4C65-BF4E-B6A9008ECC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493" y="4479649"/>
            <a:ext cx="2466975" cy="1847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9370735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2E95D8C-A235-43AB-A503-E0080AA21B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MODULO 12</a:t>
            </a:r>
            <a:br>
              <a:rPr lang="it-IT" dirty="0"/>
            </a:br>
            <a:r>
              <a:rPr lang="it-IT" dirty="0"/>
              <a:t>«Più bravi in matematica »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7FE70B6-118B-4E0F-AC81-3F0C0F5747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it-IT" dirty="0"/>
              <a:t>PLESSO: CIRO MENOTTI</a:t>
            </a:r>
          </a:p>
          <a:p>
            <a:r>
              <a:rPr lang="it-IT" dirty="0"/>
              <a:t>DESTINATARI: CLASSI QUINTE</a:t>
            </a:r>
          </a:p>
          <a:p>
            <a:r>
              <a:rPr lang="it-IT" dirty="0" err="1"/>
              <a:t>QUANDO:dal</a:t>
            </a:r>
            <a:r>
              <a:rPr lang="it-IT" dirty="0"/>
              <a:t> 30 agosto al 3 settembre 21 di cui 4 ore giornaliere dal 30 agosto al 3 settembre 2021 per un totale di 20 ore; le restanti 10 ore con calendario da definirsi.</a:t>
            </a:r>
          </a:p>
          <a:p>
            <a:r>
              <a:rPr lang="it-IT" dirty="0"/>
              <a:t>N.ORE: 30</a:t>
            </a:r>
          </a:p>
          <a:p>
            <a:r>
              <a:rPr lang="it-IT" sz="1800" b="1" i="0" u="none" strike="noStrike" baseline="0" dirty="0">
                <a:latin typeface="Arial" panose="020B0604020202020204" pitchFamily="34" charset="0"/>
              </a:rPr>
              <a:t>Competenza in </a:t>
            </a:r>
            <a:r>
              <a:rPr lang="it-IT" sz="1800" b="1" i="0" u="none" strike="noStrike" baseline="0" dirty="0" err="1">
                <a:latin typeface="Arial" panose="020B0604020202020204" pitchFamily="34" charset="0"/>
              </a:rPr>
              <a:t>Scienze,Tecnologie,Ingegneria</a:t>
            </a:r>
            <a:r>
              <a:rPr lang="it-IT" sz="1800" b="1" i="0" u="none" strike="noStrike" baseline="0" dirty="0">
                <a:latin typeface="Arial" panose="020B0604020202020204" pitchFamily="34" charset="0"/>
              </a:rPr>
              <a:t> e Matematica (STEM)</a:t>
            </a:r>
          </a:p>
          <a:p>
            <a:pPr algn="l">
              <a:lnSpc>
                <a:spcPct val="170000"/>
              </a:lnSpc>
            </a:pPr>
            <a:r>
              <a:rPr lang="it-IT" sz="1800" b="0" i="0" u="none" strike="noStrike" baseline="0" dirty="0">
                <a:latin typeface="Arial" panose="020B0604020202020204" pitchFamily="34" charset="0"/>
              </a:rPr>
              <a:t>Il percorso di apprendimento più efficace, che sarà utilizzato per il potenziamento, non è di carattere deduttivo, dalla legge all’esemplificazione, ma induttivo: partendo da problemi reali e dal contesto quotidiano si evidenziano quegli elementi utili e si avvia una riflessione per arrivare alla generalizzazione e ad un modello matematico. Il laboratorio si caratterizza come spazio fisico e mentale, con l’utilizzo del </a:t>
            </a:r>
            <a:r>
              <a:rPr lang="it-IT" sz="1800" b="0" i="0" u="none" strike="noStrike" baseline="0" dirty="0" err="1">
                <a:latin typeface="Arial" panose="020B0604020202020204" pitchFamily="34" charset="0"/>
              </a:rPr>
              <a:t>problem</a:t>
            </a:r>
            <a:r>
              <a:rPr lang="it-IT" sz="1800" b="0" i="0" u="none" strike="noStrike" baseline="0" dirty="0">
                <a:latin typeface="Arial" panose="020B0604020202020204" pitchFamily="34" charset="0"/>
              </a:rPr>
              <a:t> </a:t>
            </a:r>
            <a:r>
              <a:rPr lang="it-IT" sz="1800" b="0" i="0" u="none" strike="noStrike" baseline="0" dirty="0" err="1">
                <a:latin typeface="Arial" panose="020B0604020202020204" pitchFamily="34" charset="0"/>
              </a:rPr>
              <a:t>posing</a:t>
            </a:r>
            <a:r>
              <a:rPr lang="it-IT" sz="1800" b="0" i="0" u="none" strike="noStrike" baseline="0" dirty="0">
                <a:latin typeface="Arial" panose="020B0604020202020204" pitchFamily="34" charset="0"/>
              </a:rPr>
              <a:t>, della modellizzazione per favorire e facilitare la comprensione e la decodificazione del reale. Lo studente è al centro di questo percorso induttivo, raccoglie le evidenze e le mette in relazione tra loro argomentando intorno ad una possibile soluzione; saranno, quindi, fondamentali il lavoro di gruppo e i momenti di riflessione condivisa in cui anche la discussione sull’errore è un importante momento formativo per lo studente.</a:t>
            </a:r>
            <a:endParaRPr lang="it-IT" dirty="0"/>
          </a:p>
        </p:txBody>
      </p:sp>
      <p:graphicFrame>
        <p:nvGraphicFramePr>
          <p:cNvPr id="4" name="Oggetto 3">
            <a:extLst>
              <a:ext uri="{FF2B5EF4-FFF2-40B4-BE49-F238E27FC236}">
                <a16:creationId xmlns:a16="http://schemas.microsoft.com/office/drawing/2014/main" id="{4FAFE932-F094-43AE-B4D9-A1F5A4289E5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52919" y="1123837"/>
          <a:ext cx="2947482" cy="8996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icture" r:id="rId2" imgW="2981741" imgH="647790" progId="PhotoDraw.Document.2">
                  <p:embed/>
                </p:oleObj>
              </mc:Choice>
              <mc:Fallback>
                <p:oleObj name="Picture" r:id="rId2" imgW="2981741" imgH="647790" progId="PhotoDraw.Document.2">
                  <p:embed/>
                  <p:pic>
                    <p:nvPicPr>
                      <p:cNvPr id="4" name="Oggetto 3">
                        <a:extLst>
                          <a:ext uri="{FF2B5EF4-FFF2-40B4-BE49-F238E27FC236}">
                            <a16:creationId xmlns:a16="http://schemas.microsoft.com/office/drawing/2014/main" id="{4FAFE932-F094-43AE-B4D9-A1F5A4289E5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252919" y="1123837"/>
                        <a:ext cx="2947482" cy="8996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146" name="Picture 2" descr="Più bravi in matematica con un ormone materno - Per fare meglio i genitori">
            <a:extLst>
              <a:ext uri="{FF2B5EF4-FFF2-40B4-BE49-F238E27FC236}">
                <a16:creationId xmlns:a16="http://schemas.microsoft.com/office/drawing/2014/main" id="{58D653FF-31BE-4D50-99B8-F4CA13FB56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310" y="4508224"/>
            <a:ext cx="2552700" cy="1790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5060668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2E95D8C-A235-43AB-A503-E0080AA21B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919" y="1123837"/>
            <a:ext cx="3060124" cy="4601183"/>
          </a:xfrm>
        </p:spPr>
        <p:txBody>
          <a:bodyPr/>
          <a:lstStyle/>
          <a:p>
            <a:r>
              <a:rPr lang="it-IT" dirty="0"/>
              <a:t>MODULO 13</a:t>
            </a:r>
            <a:br>
              <a:rPr lang="it-IT" dirty="0"/>
            </a:br>
            <a:r>
              <a:rPr lang="it-IT" dirty="0"/>
              <a:t>«Ita no </a:t>
            </a:r>
            <a:r>
              <a:rPr lang="it-IT" dirty="0" err="1"/>
              <a:t>problem</a:t>
            </a:r>
            <a:r>
              <a:rPr lang="it-IT" dirty="0"/>
              <a:t>»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7FE70B6-118B-4E0F-AC81-3F0C0F5747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it-IT" dirty="0"/>
              <a:t>PLESSO: LANFRANCO </a:t>
            </a:r>
          </a:p>
          <a:p>
            <a:r>
              <a:rPr lang="it-IT" dirty="0"/>
              <a:t>DESTINATARI: CLASSI  QUARTE E QUINTE</a:t>
            </a:r>
          </a:p>
          <a:p>
            <a:r>
              <a:rPr lang="it-IT" dirty="0" err="1"/>
              <a:t>QUANDO:dal</a:t>
            </a:r>
            <a:r>
              <a:rPr lang="it-IT" dirty="0"/>
              <a:t> 30 agosto al 3 settembre 2021 di cui 4 ore giornaliere dal 30 agosto al 3 settembre 2021 per un totale di 20 ore; le restanti 10 ore con calendario da definirsi.</a:t>
            </a:r>
          </a:p>
          <a:p>
            <a:r>
              <a:rPr lang="it-IT" dirty="0"/>
              <a:t>N.ORE: 30</a:t>
            </a:r>
          </a:p>
          <a:p>
            <a:r>
              <a:rPr lang="it-IT" sz="1800" b="1" i="0" u="none" strike="noStrike" baseline="0" dirty="0">
                <a:latin typeface="Arial" panose="020B0604020202020204" pitchFamily="34" charset="0"/>
              </a:rPr>
              <a:t>Competenza alfabetica funzionale</a:t>
            </a:r>
            <a:endParaRPr lang="it-IT" sz="1800" b="1" dirty="0">
              <a:latin typeface="Arial" panose="020B0604020202020204" pitchFamily="34" charset="0"/>
            </a:endParaRPr>
          </a:p>
          <a:p>
            <a:pPr algn="l"/>
            <a:r>
              <a:rPr lang="it-IT" sz="1800" b="0" i="0" u="none" strike="noStrike" baseline="0" dirty="0">
                <a:latin typeface="Arial" panose="020B0604020202020204" pitchFamily="34" charset="0"/>
              </a:rPr>
              <a:t>La lingua italiana è caratterizzata da una trasversalità intrinseca in quanto veicolo per lo</a:t>
            </a:r>
          </a:p>
          <a:p>
            <a:pPr algn="l"/>
            <a:r>
              <a:rPr lang="it-IT" sz="1800" b="0" i="0" u="none" strike="noStrike" baseline="0" dirty="0">
                <a:latin typeface="Arial" panose="020B0604020202020204" pitchFamily="34" charset="0"/>
              </a:rPr>
              <a:t>studio delle altre discipline e condizione indispensabile per l’accesso critico a tutti gli</a:t>
            </a:r>
          </a:p>
          <a:p>
            <a:pPr algn="l"/>
            <a:r>
              <a:rPr lang="it-IT" sz="1800" b="0" i="0" u="none" strike="noStrike" baseline="0" dirty="0">
                <a:latin typeface="Arial" panose="020B0604020202020204" pitchFamily="34" charset="0"/>
              </a:rPr>
              <a:t>ambiti culturali. L’apprendimento mnemonico di regole, tipico dell’insegnamento della</a:t>
            </a:r>
          </a:p>
          <a:p>
            <a:pPr algn="l"/>
            <a:r>
              <a:rPr lang="it-IT" sz="1800" b="0" i="0" u="none" strike="noStrike" baseline="0" dirty="0">
                <a:latin typeface="Arial" panose="020B0604020202020204" pitchFamily="34" charset="0"/>
              </a:rPr>
              <a:t>grammatica tradizionale e normativa, può essere superato a favore di pratiche in classe </a:t>
            </a:r>
          </a:p>
          <a:p>
            <a:pPr algn="l"/>
            <a:r>
              <a:rPr lang="it-IT" sz="1800" dirty="0">
                <a:latin typeface="Arial" panose="020B0604020202020204" pitchFamily="34" charset="0"/>
              </a:rPr>
              <a:t>d</a:t>
            </a:r>
            <a:r>
              <a:rPr lang="it-IT" sz="1800" b="0" i="0" u="none" strike="noStrike" baseline="0" dirty="0">
                <a:latin typeface="Arial" panose="020B0604020202020204" pitchFamily="34" charset="0"/>
              </a:rPr>
              <a:t>i riflessione e confronto sul meccanismo di funzionamento della lingua. In questo senso</a:t>
            </a:r>
          </a:p>
          <a:p>
            <a:pPr algn="l"/>
            <a:r>
              <a:rPr lang="it-IT" sz="1800" b="0" i="0" u="none" strike="noStrike" baseline="0" dirty="0">
                <a:latin typeface="Arial" panose="020B0604020202020204" pitchFamily="34" charset="0"/>
              </a:rPr>
              <a:t>l’attività didattica prevede l’adozione di un modello esplicativo della struttura e del</a:t>
            </a:r>
          </a:p>
          <a:p>
            <a:pPr algn="l"/>
            <a:r>
              <a:rPr lang="it-IT" sz="1800" b="0" i="0" u="none" strike="noStrike" baseline="0" dirty="0">
                <a:latin typeface="Arial" panose="020B0604020202020204" pitchFamily="34" charset="0"/>
              </a:rPr>
              <a:t>funzionamento del sistema della lingua come quello della “grammatica valenziale” e lo</a:t>
            </a:r>
          </a:p>
          <a:p>
            <a:pPr algn="l"/>
            <a:r>
              <a:rPr lang="it-IT" sz="1800" b="0" i="0" u="none" strike="noStrike" baseline="0" dirty="0">
                <a:latin typeface="Arial" panose="020B0604020202020204" pitchFamily="34" charset="0"/>
              </a:rPr>
              <a:t>svolgimento di giochi linguistici, che possono rendere l’apprendimento dinamico e</a:t>
            </a:r>
          </a:p>
          <a:p>
            <a:pPr algn="l"/>
            <a:r>
              <a:rPr lang="it-IT" sz="1800" b="0" i="0" u="none" strike="noStrike" baseline="0" dirty="0">
                <a:latin typeface="Arial" panose="020B0604020202020204" pitchFamily="34" charset="0"/>
              </a:rPr>
              <a:t>stimolante.</a:t>
            </a:r>
            <a:endParaRPr lang="it-IT" sz="1800" b="1" i="0" u="none" strike="noStrike" baseline="0" dirty="0">
              <a:latin typeface="Arial" panose="020B0604020202020204" pitchFamily="34" charset="0"/>
            </a:endParaRPr>
          </a:p>
          <a:p>
            <a:pPr algn="l"/>
            <a:r>
              <a:rPr lang="it-IT" sz="1800" b="0" i="0" u="none" strike="noStrike" baseline="0" dirty="0">
                <a:latin typeface="Arial" panose="020B0604020202020204" pitchFamily="34" charset="0"/>
              </a:rPr>
              <a:t>.</a:t>
            </a:r>
            <a:endParaRPr lang="it-IT" dirty="0"/>
          </a:p>
        </p:txBody>
      </p:sp>
      <p:graphicFrame>
        <p:nvGraphicFramePr>
          <p:cNvPr id="4" name="Oggetto 3">
            <a:extLst>
              <a:ext uri="{FF2B5EF4-FFF2-40B4-BE49-F238E27FC236}">
                <a16:creationId xmlns:a16="http://schemas.microsoft.com/office/drawing/2014/main" id="{4FAFE932-F094-43AE-B4D9-A1F5A4289E5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52919" y="1123837"/>
          <a:ext cx="2947482" cy="8996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icture" r:id="rId2" imgW="2981741" imgH="647790" progId="PhotoDraw.Document.2">
                  <p:embed/>
                </p:oleObj>
              </mc:Choice>
              <mc:Fallback>
                <p:oleObj name="Picture" r:id="rId2" imgW="2981741" imgH="647790" progId="PhotoDraw.Document.2">
                  <p:embed/>
                  <p:pic>
                    <p:nvPicPr>
                      <p:cNvPr id="4" name="Oggetto 3">
                        <a:extLst>
                          <a:ext uri="{FF2B5EF4-FFF2-40B4-BE49-F238E27FC236}">
                            <a16:creationId xmlns:a16="http://schemas.microsoft.com/office/drawing/2014/main" id="{4FAFE932-F094-43AE-B4D9-A1F5A4289E5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252919" y="1123837"/>
                        <a:ext cx="2947482" cy="8996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074" name="Picture 2" descr="Il «DNA» della grammatica: il modello valenziale – Koinè – Il blog degli  UniversiStrani">
            <a:extLst>
              <a:ext uri="{FF2B5EF4-FFF2-40B4-BE49-F238E27FC236}">
                <a16:creationId xmlns:a16="http://schemas.microsoft.com/office/drawing/2014/main" id="{EFC5B685-34C0-4A81-84BC-9D02B21E8D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918" y="4174998"/>
            <a:ext cx="2524125" cy="1809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2378972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2E95D8C-A235-43AB-A503-E0080AA21B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919" y="1123837"/>
            <a:ext cx="3060124" cy="4601183"/>
          </a:xfrm>
        </p:spPr>
        <p:txBody>
          <a:bodyPr/>
          <a:lstStyle/>
          <a:p>
            <a:r>
              <a:rPr lang="it-IT" dirty="0"/>
              <a:t>MODULO 14</a:t>
            </a:r>
            <a:br>
              <a:rPr lang="it-IT" dirty="0"/>
            </a:br>
            <a:r>
              <a:rPr lang="it-IT" dirty="0"/>
              <a:t>«Progettiamo e costruiamo»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7FE70B6-118B-4E0F-AC81-3F0C0F5747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/>
              <a:t>PLESSO: LANFRANCO </a:t>
            </a:r>
          </a:p>
          <a:p>
            <a:r>
              <a:rPr lang="it-IT" dirty="0"/>
              <a:t>DESTINATARI: CLASSI  TERZA E QUARTA</a:t>
            </a:r>
          </a:p>
          <a:p>
            <a:r>
              <a:rPr lang="it-IT" dirty="0" err="1"/>
              <a:t>QUANDO:da</a:t>
            </a:r>
            <a:r>
              <a:rPr lang="it-IT" dirty="0"/>
              <a:t> ottobre 21 a dicembre 21 - sabato mattina</a:t>
            </a:r>
          </a:p>
          <a:p>
            <a:r>
              <a:rPr lang="it-IT" dirty="0"/>
              <a:t>N.ORE: 30</a:t>
            </a:r>
          </a:p>
          <a:p>
            <a:r>
              <a:rPr lang="it-IT" sz="1800" b="1" i="0" u="none" strike="noStrike" baseline="0" dirty="0">
                <a:latin typeface="Arial" panose="020B0604020202020204" pitchFamily="34" charset="0"/>
              </a:rPr>
              <a:t>Competenza Digitale</a:t>
            </a:r>
          </a:p>
          <a:p>
            <a:r>
              <a:rPr lang="it-IT" sz="1800" b="0" i="0" u="none" strike="noStrike" baseline="0" dirty="0">
                <a:latin typeface="Arial" panose="020B0604020202020204" pitchFamily="34" charset="0"/>
              </a:rPr>
              <a:t>Un aspetto centrale della pedagogia del </a:t>
            </a:r>
            <a:r>
              <a:rPr lang="it-IT" sz="1800" b="0" i="0" u="none" strike="noStrike" baseline="0" dirty="0" err="1">
                <a:latin typeface="Arial" panose="020B0604020202020204" pitchFamily="34" charset="0"/>
              </a:rPr>
              <a:t>tinkering</a:t>
            </a:r>
            <a:r>
              <a:rPr lang="it-IT" sz="1800" b="0" i="0" u="none" strike="noStrike" baseline="0" dirty="0">
                <a:latin typeface="Arial" panose="020B0604020202020204" pitchFamily="34" charset="0"/>
              </a:rPr>
              <a:t> è l’idea di un “</a:t>
            </a:r>
            <a:r>
              <a:rPr lang="it-IT" sz="1800" b="0" i="0" u="none" strike="noStrike" baseline="0" dirty="0" err="1">
                <a:latin typeface="Arial" panose="020B0604020202020204" pitchFamily="34" charset="0"/>
              </a:rPr>
              <a:t>projectory</a:t>
            </a:r>
            <a:r>
              <a:rPr lang="it-IT" sz="1800" b="0" i="0" u="none" strike="noStrike" baseline="0" dirty="0">
                <a:latin typeface="Arial" panose="020B0604020202020204" pitchFamily="34" charset="0"/>
              </a:rPr>
              <a:t>” ovvero di “progetto” e “traiettoria”.</a:t>
            </a:r>
          </a:p>
          <a:p>
            <a:r>
              <a:rPr lang="it-IT" sz="1800" b="0" i="0" u="none" strike="noStrike" baseline="0" dirty="0">
                <a:latin typeface="Arial" panose="020B0604020202020204" pitchFamily="34" charset="0"/>
              </a:rPr>
              <a:t>Il percorso laboratoriale si basa su esplorazione e sperimentazione con l’utilizzo di materiali di riciclo e di strumenti di </a:t>
            </a:r>
            <a:r>
              <a:rPr lang="it-IT" sz="1800" b="0" i="0" u="none" strike="noStrike" baseline="0" dirty="0" err="1">
                <a:latin typeface="Arial" panose="020B0604020202020204" pitchFamily="34" charset="0"/>
              </a:rPr>
              <a:t>fablab</a:t>
            </a:r>
            <a:r>
              <a:rPr lang="it-IT" sz="1800" b="0" i="0" u="none" strike="noStrike" baseline="0" dirty="0">
                <a:latin typeface="Arial" panose="020B0604020202020204" pitchFamily="34" charset="0"/>
              </a:rPr>
              <a:t>. Facendo uso di vari materiali, gli studenti sono incoraggiati a realizzare progetti attraverso i quali si sviluppano le abilità come la creatività, la comunicazione e lavoro di gruppo, inventando soluzioni e mettendo alla prova le loro creazioni, anche per divertirsi, utilizzando spesso materiali di riciclo, con lo sviluppo delle attività di manipolazione, e strumenti per il making (stampanti 3d)..</a:t>
            </a:r>
            <a:endParaRPr lang="it-IT" dirty="0"/>
          </a:p>
        </p:txBody>
      </p:sp>
      <p:graphicFrame>
        <p:nvGraphicFramePr>
          <p:cNvPr id="4" name="Oggetto 3">
            <a:extLst>
              <a:ext uri="{FF2B5EF4-FFF2-40B4-BE49-F238E27FC236}">
                <a16:creationId xmlns:a16="http://schemas.microsoft.com/office/drawing/2014/main" id="{4FAFE932-F094-43AE-B4D9-A1F5A4289E5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52919" y="1123837"/>
          <a:ext cx="2947482" cy="8996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icture" r:id="rId2" imgW="2981741" imgH="647790" progId="PhotoDraw.Document.2">
                  <p:embed/>
                </p:oleObj>
              </mc:Choice>
              <mc:Fallback>
                <p:oleObj name="Picture" r:id="rId2" imgW="2981741" imgH="647790" progId="PhotoDraw.Document.2">
                  <p:embed/>
                  <p:pic>
                    <p:nvPicPr>
                      <p:cNvPr id="4" name="Oggetto 3">
                        <a:extLst>
                          <a:ext uri="{FF2B5EF4-FFF2-40B4-BE49-F238E27FC236}">
                            <a16:creationId xmlns:a16="http://schemas.microsoft.com/office/drawing/2014/main" id="{4FAFE932-F094-43AE-B4D9-A1F5A4289E5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252919" y="1123837"/>
                        <a:ext cx="2947482" cy="8996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7170" name="Picture 2" descr="Tinkering coding making - Formazione - Erickson">
            <a:extLst>
              <a:ext uri="{FF2B5EF4-FFF2-40B4-BE49-F238E27FC236}">
                <a16:creationId xmlns:a16="http://schemas.microsoft.com/office/drawing/2014/main" id="{4AD5146E-6D48-426E-87B8-A24686BC2C4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60" t="10272" r="7682" b="36902"/>
          <a:stretch/>
        </p:blipFill>
        <p:spPr bwMode="auto">
          <a:xfrm>
            <a:off x="636668" y="4439980"/>
            <a:ext cx="2292626" cy="1921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756776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2E95D8C-A235-43AB-A503-E0080AA21B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919" y="1123837"/>
            <a:ext cx="3060124" cy="4601183"/>
          </a:xfrm>
        </p:spPr>
        <p:txBody>
          <a:bodyPr/>
          <a:lstStyle/>
          <a:p>
            <a:r>
              <a:rPr lang="it-IT" dirty="0"/>
              <a:t>MODULO 15</a:t>
            </a:r>
            <a:br>
              <a:rPr lang="it-IT" dirty="0"/>
            </a:br>
            <a:r>
              <a:rPr lang="it-IT" dirty="0"/>
              <a:t>«Più bravi in italiano»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7FE70B6-118B-4E0F-AC81-3F0C0F5747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it-IT" dirty="0"/>
              <a:t>PLESSO: ANNA FRANK</a:t>
            </a:r>
          </a:p>
          <a:p>
            <a:r>
              <a:rPr lang="it-IT" dirty="0"/>
              <a:t>DESTINATARI: CLASSI  TERZA, QUARTA E QUINTA</a:t>
            </a:r>
          </a:p>
          <a:p>
            <a:r>
              <a:rPr lang="it-IT" dirty="0" err="1"/>
              <a:t>QUANDO:dal</a:t>
            </a:r>
            <a:r>
              <a:rPr lang="it-IT" dirty="0"/>
              <a:t> 30 agosto al 3 settembre 2021 di cui 4 ore giornaliere dal 30 agosto al 3 settembre 2021 per un totale di 20 ore; le restanti 10 ore con calendario da definirsi.</a:t>
            </a:r>
          </a:p>
          <a:p>
            <a:r>
              <a:rPr lang="it-IT" dirty="0"/>
              <a:t>N.ORE: 30</a:t>
            </a:r>
          </a:p>
          <a:p>
            <a:r>
              <a:rPr lang="it-IT" sz="1800" b="1" i="0" u="none" strike="noStrike" baseline="0" dirty="0">
                <a:latin typeface="Arial" panose="020B0604020202020204" pitchFamily="34" charset="0"/>
              </a:rPr>
              <a:t>Competenza alfabetica funzionale</a:t>
            </a:r>
            <a:endParaRPr lang="it-IT" sz="1800" b="1" dirty="0">
              <a:latin typeface="Arial" panose="020B0604020202020204" pitchFamily="34" charset="0"/>
            </a:endParaRPr>
          </a:p>
          <a:p>
            <a:pPr algn="l"/>
            <a:r>
              <a:rPr lang="it-IT" sz="1800" b="0" i="0" u="none" strike="noStrike" baseline="0" dirty="0">
                <a:latin typeface="Arial" panose="020B0604020202020204" pitchFamily="34" charset="0"/>
              </a:rPr>
              <a:t>La lingua italiana è caratterizzata da una trasversalità intrinseca in quanto veicolo per lo</a:t>
            </a:r>
          </a:p>
          <a:p>
            <a:pPr algn="l"/>
            <a:r>
              <a:rPr lang="it-IT" sz="1800" b="0" i="0" u="none" strike="noStrike" baseline="0" dirty="0">
                <a:latin typeface="Arial" panose="020B0604020202020204" pitchFamily="34" charset="0"/>
              </a:rPr>
              <a:t>studio delle altre discipline e condizione indispensabile per l’accesso critico a tutti gli</a:t>
            </a:r>
          </a:p>
          <a:p>
            <a:pPr algn="l"/>
            <a:r>
              <a:rPr lang="it-IT" sz="1800" b="0" i="0" u="none" strike="noStrike" baseline="0" dirty="0">
                <a:latin typeface="Arial" panose="020B0604020202020204" pitchFamily="34" charset="0"/>
              </a:rPr>
              <a:t>ambiti culturali. L’apprendimento mnemonico di regole, tipico dell’insegnamento della</a:t>
            </a:r>
          </a:p>
          <a:p>
            <a:pPr algn="l"/>
            <a:r>
              <a:rPr lang="it-IT" sz="1800" b="0" i="0" u="none" strike="noStrike" baseline="0" dirty="0">
                <a:latin typeface="Arial" panose="020B0604020202020204" pitchFamily="34" charset="0"/>
              </a:rPr>
              <a:t>grammatica tradizionale e normativa, può essere superato a favore di pratiche in classe </a:t>
            </a:r>
          </a:p>
          <a:p>
            <a:pPr algn="l"/>
            <a:r>
              <a:rPr lang="it-IT" sz="1800" dirty="0">
                <a:latin typeface="Arial" panose="020B0604020202020204" pitchFamily="34" charset="0"/>
              </a:rPr>
              <a:t>d</a:t>
            </a:r>
            <a:r>
              <a:rPr lang="it-IT" sz="1800" b="0" i="0" u="none" strike="noStrike" baseline="0" dirty="0">
                <a:latin typeface="Arial" panose="020B0604020202020204" pitchFamily="34" charset="0"/>
              </a:rPr>
              <a:t>i riflessione e confronto sul meccanismo di funzionamento della lingua. In questo senso</a:t>
            </a:r>
          </a:p>
          <a:p>
            <a:pPr algn="l"/>
            <a:r>
              <a:rPr lang="it-IT" sz="1800" b="0" i="0" u="none" strike="noStrike" baseline="0" dirty="0">
                <a:latin typeface="Arial" panose="020B0604020202020204" pitchFamily="34" charset="0"/>
              </a:rPr>
              <a:t>l’attività didattica prevede l’adozione di un modello esplicativo della struttura e del</a:t>
            </a:r>
          </a:p>
          <a:p>
            <a:pPr algn="l"/>
            <a:r>
              <a:rPr lang="it-IT" sz="1800" b="0" i="0" u="none" strike="noStrike" baseline="0" dirty="0">
                <a:latin typeface="Arial" panose="020B0604020202020204" pitchFamily="34" charset="0"/>
              </a:rPr>
              <a:t>funzionamento del sistema della lingua come quello della “grammatica valenziale” e lo</a:t>
            </a:r>
          </a:p>
          <a:p>
            <a:pPr algn="l"/>
            <a:r>
              <a:rPr lang="it-IT" sz="1800" b="0" i="0" u="none" strike="noStrike" baseline="0" dirty="0">
                <a:latin typeface="Arial" panose="020B0604020202020204" pitchFamily="34" charset="0"/>
              </a:rPr>
              <a:t>svolgimento di giochi linguistici, che possono rendere l’apprendimento dinamico e</a:t>
            </a:r>
          </a:p>
          <a:p>
            <a:pPr algn="l"/>
            <a:r>
              <a:rPr lang="it-IT" sz="1800" b="0" i="0" u="none" strike="noStrike" baseline="0" dirty="0">
                <a:latin typeface="Arial" panose="020B0604020202020204" pitchFamily="34" charset="0"/>
              </a:rPr>
              <a:t>stimolante.</a:t>
            </a:r>
            <a:endParaRPr lang="it-IT" sz="1800" b="1" i="0" u="none" strike="noStrike" baseline="0" dirty="0">
              <a:latin typeface="Arial" panose="020B0604020202020204" pitchFamily="34" charset="0"/>
            </a:endParaRPr>
          </a:p>
          <a:p>
            <a:pPr algn="l"/>
            <a:r>
              <a:rPr lang="it-IT" sz="1800" b="0" i="0" u="none" strike="noStrike" baseline="0" dirty="0">
                <a:latin typeface="Arial" panose="020B0604020202020204" pitchFamily="34" charset="0"/>
              </a:rPr>
              <a:t>.</a:t>
            </a:r>
            <a:endParaRPr lang="it-IT" dirty="0"/>
          </a:p>
        </p:txBody>
      </p:sp>
      <p:graphicFrame>
        <p:nvGraphicFramePr>
          <p:cNvPr id="4" name="Oggetto 3">
            <a:extLst>
              <a:ext uri="{FF2B5EF4-FFF2-40B4-BE49-F238E27FC236}">
                <a16:creationId xmlns:a16="http://schemas.microsoft.com/office/drawing/2014/main" id="{4FAFE932-F094-43AE-B4D9-A1F5A4289E5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52919" y="1123837"/>
          <a:ext cx="2947482" cy="8996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icture" r:id="rId2" imgW="2981741" imgH="647790" progId="PhotoDraw.Document.2">
                  <p:embed/>
                </p:oleObj>
              </mc:Choice>
              <mc:Fallback>
                <p:oleObj name="Picture" r:id="rId2" imgW="2981741" imgH="647790" progId="PhotoDraw.Document.2">
                  <p:embed/>
                  <p:pic>
                    <p:nvPicPr>
                      <p:cNvPr id="4" name="Oggetto 3">
                        <a:extLst>
                          <a:ext uri="{FF2B5EF4-FFF2-40B4-BE49-F238E27FC236}">
                            <a16:creationId xmlns:a16="http://schemas.microsoft.com/office/drawing/2014/main" id="{4FAFE932-F094-43AE-B4D9-A1F5A4289E5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252919" y="1123837"/>
                        <a:ext cx="2947482" cy="8996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8194" name="Picture 2" descr="Modi di dire: i più conosciuti in italiano">
            <a:extLst>
              <a:ext uri="{FF2B5EF4-FFF2-40B4-BE49-F238E27FC236}">
                <a16:creationId xmlns:a16="http://schemas.microsoft.com/office/drawing/2014/main" id="{A4CCF22D-F008-4476-9CFD-D68B713F4D4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86" b="14780"/>
          <a:stretch/>
        </p:blipFill>
        <p:spPr bwMode="auto">
          <a:xfrm>
            <a:off x="472466" y="4341537"/>
            <a:ext cx="2508388" cy="12906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548940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0" name="Picture 4" descr="Buy Yes I Know Book Online at Low Prices in India | Yes I Know Reviews &amp;amp;  Ratings - Amazon.in">
            <a:extLst>
              <a:ext uri="{FF2B5EF4-FFF2-40B4-BE49-F238E27FC236}">
                <a16:creationId xmlns:a16="http://schemas.microsoft.com/office/drawing/2014/main" id="{7E50D377-0D05-4C54-A51E-27A88B121B2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299" b="9372"/>
          <a:stretch/>
        </p:blipFill>
        <p:spPr bwMode="auto">
          <a:xfrm>
            <a:off x="838728" y="4638261"/>
            <a:ext cx="2610080" cy="14650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id="{02E95D8C-A235-43AB-A503-E0080AA21B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919" y="1123837"/>
            <a:ext cx="3060124" cy="4601183"/>
          </a:xfrm>
        </p:spPr>
        <p:txBody>
          <a:bodyPr/>
          <a:lstStyle/>
          <a:p>
            <a:r>
              <a:rPr lang="it-IT" dirty="0"/>
              <a:t>MODULO 16</a:t>
            </a:r>
            <a:br>
              <a:rPr lang="it-IT" dirty="0"/>
            </a:br>
            <a:r>
              <a:rPr lang="it-IT" dirty="0"/>
              <a:t>«Yes I Know»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7FE70B6-118B-4E0F-AC81-3F0C0F5747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it-IT" dirty="0"/>
              <a:t>PLESSO: ANNA FRANK</a:t>
            </a:r>
          </a:p>
          <a:p>
            <a:r>
              <a:rPr lang="it-IT" dirty="0"/>
              <a:t>DESTINATARI: CLASSI QUARTA E QUINTA</a:t>
            </a:r>
          </a:p>
          <a:p>
            <a:r>
              <a:rPr lang="it-IT" dirty="0"/>
              <a:t>QUANDO: da ottobre 21 a dicembre 21 – sabato mattina</a:t>
            </a:r>
          </a:p>
          <a:p>
            <a:r>
              <a:rPr lang="it-IT" dirty="0"/>
              <a:t>N.ORE: 30</a:t>
            </a:r>
          </a:p>
          <a:p>
            <a:r>
              <a:rPr lang="it-IT" sz="1800" b="1" dirty="0">
                <a:latin typeface="Arial" panose="020B0604020202020204" pitchFamily="34" charset="0"/>
              </a:rPr>
              <a:t>Competenza Multilinguistica</a:t>
            </a:r>
          </a:p>
          <a:p>
            <a:endParaRPr lang="it-IT" sz="1800" b="1" dirty="0">
              <a:latin typeface="Arial" panose="020B0604020202020204" pitchFamily="34" charset="0"/>
            </a:endParaRPr>
          </a:p>
          <a:p>
            <a:r>
              <a:rPr lang="it-IT" sz="1800" dirty="0">
                <a:latin typeface="Arial" panose="020B0604020202020204" pitchFamily="34" charset="0"/>
              </a:rPr>
              <a:t>La pratica didattica della lingua straniera è più efficace quando si basa su un approccio</a:t>
            </a:r>
          </a:p>
          <a:p>
            <a:r>
              <a:rPr lang="it-IT" sz="1800" dirty="0">
                <a:latin typeface="Arial" panose="020B0604020202020204" pitchFamily="34" charset="0"/>
              </a:rPr>
              <a:t>“comunicativo”, a partire da una situazione, da un contenuto, con obiettivi realistici, </a:t>
            </a:r>
          </a:p>
          <a:p>
            <a:r>
              <a:rPr lang="it-IT" sz="1800" dirty="0">
                <a:latin typeface="Arial" panose="020B0604020202020204" pitchFamily="34" charset="0"/>
              </a:rPr>
              <a:t>motivanti rispetto a interessi, capacità e contesto degli studenti. Il laboratorio individua </a:t>
            </a:r>
          </a:p>
          <a:p>
            <a:r>
              <a:rPr lang="it-IT" sz="1800" dirty="0">
                <a:latin typeface="Arial" panose="020B0604020202020204" pitchFamily="34" charset="0"/>
              </a:rPr>
              <a:t>ambienti di apprendimento che, varcando le mura della scuola o della città, diventano il </a:t>
            </a:r>
          </a:p>
          <a:p>
            <a:r>
              <a:rPr lang="it-IT" sz="1800" dirty="0">
                <a:latin typeface="Arial" panose="020B0604020202020204" pitchFamily="34" charset="0"/>
              </a:rPr>
              <a:t>contesto reale per l’interazione in lingua straniera (incontri nei parchi, nelle</a:t>
            </a:r>
          </a:p>
          <a:p>
            <a:r>
              <a:rPr lang="it-IT" sz="1800" dirty="0">
                <a:latin typeface="Arial" panose="020B0604020202020204" pitchFamily="34" charset="0"/>
              </a:rPr>
              <a:t>biblioteche, nelle comunità virtuali che permettono l’interazione e condivisione di </a:t>
            </a:r>
          </a:p>
          <a:p>
            <a:r>
              <a:rPr lang="it-IT" sz="1800" dirty="0">
                <a:latin typeface="Arial" panose="020B0604020202020204" pitchFamily="34" charset="0"/>
              </a:rPr>
              <a:t>esperienze e di interessi con native speaker della stessa età). Tale approccio sarà </a:t>
            </a:r>
          </a:p>
          <a:p>
            <a:r>
              <a:rPr lang="it-IT" sz="1800" dirty="0">
                <a:latin typeface="Arial" panose="020B0604020202020204" pitchFamily="34" charset="0"/>
              </a:rPr>
              <a:t>seguito anche attraverso la flessibilità nella progettazione didattica a partire dalla </a:t>
            </a:r>
          </a:p>
          <a:p>
            <a:r>
              <a:rPr lang="it-IT" sz="1800" dirty="0">
                <a:latin typeface="Arial" panose="020B0604020202020204" pitchFamily="34" charset="0"/>
              </a:rPr>
              <a:t>diagnosi degli interessi e delle esigenze linguistiche degli studenti.</a:t>
            </a:r>
          </a:p>
        </p:txBody>
      </p:sp>
      <p:graphicFrame>
        <p:nvGraphicFramePr>
          <p:cNvPr id="4" name="Oggetto 3">
            <a:extLst>
              <a:ext uri="{FF2B5EF4-FFF2-40B4-BE49-F238E27FC236}">
                <a16:creationId xmlns:a16="http://schemas.microsoft.com/office/drawing/2014/main" id="{4FAFE932-F094-43AE-B4D9-A1F5A4289E5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52919" y="1123837"/>
          <a:ext cx="2947482" cy="8996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icture" r:id="rId3" imgW="2981741" imgH="647790" progId="PhotoDraw.Document.2">
                  <p:embed/>
                </p:oleObj>
              </mc:Choice>
              <mc:Fallback>
                <p:oleObj name="Picture" r:id="rId3" imgW="2981741" imgH="647790" progId="PhotoDraw.Document.2">
                  <p:embed/>
                  <p:pic>
                    <p:nvPicPr>
                      <p:cNvPr id="4" name="Oggetto 3">
                        <a:extLst>
                          <a:ext uri="{FF2B5EF4-FFF2-40B4-BE49-F238E27FC236}">
                            <a16:creationId xmlns:a16="http://schemas.microsoft.com/office/drawing/2014/main" id="{4FAFE932-F094-43AE-B4D9-A1F5A4289E5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52919" y="1123837"/>
                        <a:ext cx="2947482" cy="8996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9218" name="Picture 2" descr="Buy Yes I Know Book Online at Low Prices in India | Yes I Know Reviews &amp;amp;  Ratings - Amazon.in">
            <a:extLst>
              <a:ext uri="{FF2B5EF4-FFF2-40B4-BE49-F238E27FC236}">
                <a16:creationId xmlns:a16="http://schemas.microsoft.com/office/drawing/2014/main" id="{1DB5ECD9-6157-477E-B78E-A89B3B49152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71" t="3865" b="54202"/>
          <a:stretch/>
        </p:blipFill>
        <p:spPr bwMode="auto">
          <a:xfrm>
            <a:off x="117154" y="4028661"/>
            <a:ext cx="1609506" cy="121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1573780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>
            <a:extLst>
              <a:ext uri="{FF2B5EF4-FFF2-40B4-BE49-F238E27FC236}">
                <a16:creationId xmlns:a16="http://schemas.microsoft.com/office/drawing/2014/main" id="{1BEB88CF-5971-42DA-8977-1E59291FEE8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60259" y="4694938"/>
            <a:ext cx="7315200" cy="914400"/>
          </a:xfrm>
        </p:spPr>
        <p:txBody>
          <a:bodyPr>
            <a:noAutofit/>
          </a:bodyPr>
          <a:lstStyle/>
          <a:p>
            <a:pPr algn="l"/>
            <a:r>
              <a:rPr lang="it-IT" sz="2000" b="1" i="0" u="none" strike="noStrike" baseline="0" dirty="0">
                <a:latin typeface="Arial" panose="020B0604020202020204" pitchFamily="34" charset="0"/>
              </a:rPr>
              <a:t>10.2.2 - Azioni di integrazione e potenziamento delle aree disciplinari di base</a:t>
            </a:r>
          </a:p>
          <a:p>
            <a:pPr algn="l"/>
            <a:r>
              <a:rPr lang="it-IT" sz="2000" b="1" i="0" u="none" strike="noStrike" baseline="0" dirty="0">
                <a:latin typeface="Arial" panose="020B0604020202020204" pitchFamily="34" charset="0"/>
              </a:rPr>
              <a:t>10.2.2A - Competenze di base</a:t>
            </a:r>
            <a:endParaRPr lang="it-IT" sz="2000" dirty="0"/>
          </a:p>
        </p:txBody>
      </p:sp>
      <p:graphicFrame>
        <p:nvGraphicFramePr>
          <p:cNvPr id="4" name="Oggetto 3">
            <a:extLst>
              <a:ext uri="{FF2B5EF4-FFF2-40B4-BE49-F238E27FC236}">
                <a16:creationId xmlns:a16="http://schemas.microsoft.com/office/drawing/2014/main" id="{45A32CB9-70FD-4159-A027-8FB31C5624A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9263271" y="1298448"/>
          <a:ext cx="2928729" cy="43108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icture" r:id="rId2" imgW="4058216" imgH="5734850" progId="PhotoDraw.Document.2">
                  <p:embed/>
                </p:oleObj>
              </mc:Choice>
              <mc:Fallback>
                <p:oleObj name="Picture" r:id="rId2" imgW="4058216" imgH="5734850" progId="PhotoDraw.Document.2">
                  <p:embed/>
                  <p:pic>
                    <p:nvPicPr>
                      <p:cNvPr id="4" name="Oggetto 3">
                        <a:extLst>
                          <a:ext uri="{FF2B5EF4-FFF2-40B4-BE49-F238E27FC236}">
                            <a16:creationId xmlns:a16="http://schemas.microsoft.com/office/drawing/2014/main" id="{45A32CB9-70FD-4159-A027-8FB31C5624A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9263271" y="1298448"/>
                        <a:ext cx="2928729" cy="431089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ggetto 5">
            <a:extLst>
              <a:ext uri="{FF2B5EF4-FFF2-40B4-BE49-F238E27FC236}">
                <a16:creationId xmlns:a16="http://schemas.microsoft.com/office/drawing/2014/main" id="{C1E117EA-FC9A-4381-920C-21978D93022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607191" y="2358335"/>
          <a:ext cx="1905000" cy="1952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icture" r:id="rId4" imgW="1905266" imgH="1952898" progId="PhotoDraw.Document.2">
                  <p:embed/>
                </p:oleObj>
              </mc:Choice>
              <mc:Fallback>
                <p:oleObj name="Picture" r:id="rId4" imgW="1905266" imgH="1952898" progId="PhotoDraw.Document.2">
                  <p:embed/>
                  <p:pic>
                    <p:nvPicPr>
                      <p:cNvPr id="6" name="Oggetto 5">
                        <a:extLst>
                          <a:ext uri="{FF2B5EF4-FFF2-40B4-BE49-F238E27FC236}">
                            <a16:creationId xmlns:a16="http://schemas.microsoft.com/office/drawing/2014/main" id="{C1E117EA-FC9A-4381-920C-21978D93022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607191" y="2358335"/>
                        <a:ext cx="1905000" cy="19526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1" name="Immagine 10">
            <a:extLst>
              <a:ext uri="{FF2B5EF4-FFF2-40B4-BE49-F238E27FC236}">
                <a16:creationId xmlns:a16="http://schemas.microsoft.com/office/drawing/2014/main" id="{282A4617-C2B7-46F7-8078-7C4F2AB2717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5202" y="1248662"/>
            <a:ext cx="1285462" cy="483422"/>
          </a:xfrm>
          <a:prstGeom prst="rect">
            <a:avLst/>
          </a:prstGeom>
        </p:spPr>
      </p:pic>
      <p:graphicFrame>
        <p:nvGraphicFramePr>
          <p:cNvPr id="12" name="Oggetto 11">
            <a:extLst>
              <a:ext uri="{FF2B5EF4-FFF2-40B4-BE49-F238E27FC236}">
                <a16:creationId xmlns:a16="http://schemas.microsoft.com/office/drawing/2014/main" id="{FE3FC96F-6D0C-4D37-A361-F127E725EF5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0799" y="854426"/>
          <a:ext cx="1120775" cy="1241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icture" r:id="rId7" imgW="1120458" imgH="1241588" progId="PhotoDraw.Document.2">
                  <p:embed/>
                </p:oleObj>
              </mc:Choice>
              <mc:Fallback>
                <p:oleObj name="Picture" r:id="rId7" imgW="1120458" imgH="1241588" progId="PhotoDraw.Document.2">
                  <p:embed/>
                  <p:pic>
                    <p:nvPicPr>
                      <p:cNvPr id="12" name="Oggetto 11">
                        <a:extLst>
                          <a:ext uri="{FF2B5EF4-FFF2-40B4-BE49-F238E27FC236}">
                            <a16:creationId xmlns:a16="http://schemas.microsoft.com/office/drawing/2014/main" id="{FE3FC96F-6D0C-4D37-A361-F127E725EF5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20799" y="854426"/>
                        <a:ext cx="1120775" cy="12414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" name="Oggetto 1">
            <a:extLst>
              <a:ext uri="{FF2B5EF4-FFF2-40B4-BE49-F238E27FC236}">
                <a16:creationId xmlns:a16="http://schemas.microsoft.com/office/drawing/2014/main" id="{9372EF8F-AABE-4F84-A760-BA776F78102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72169367"/>
              </p:ext>
            </p:extLst>
          </p:nvPr>
        </p:nvGraphicFramePr>
        <p:xfrm>
          <a:off x="1141574" y="807058"/>
          <a:ext cx="6683628" cy="150435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icture" r:id="rId9" imgW="2962688" imgH="666843" progId="PhotoDraw.Document.2">
                  <p:embed/>
                </p:oleObj>
              </mc:Choice>
              <mc:Fallback>
                <p:oleObj name="Picture" r:id="rId9" imgW="2962688" imgH="666843" progId="PhotoDraw.Document.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141574" y="807058"/>
                        <a:ext cx="6683628" cy="150435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557614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2E95D8C-A235-43AB-A503-E0080AA21B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MODULO 1</a:t>
            </a:r>
            <a:br>
              <a:rPr lang="it-IT" dirty="0"/>
            </a:br>
            <a:r>
              <a:rPr lang="it-IT" dirty="0"/>
              <a:t>«Finalmente Sport»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7FE70B6-118B-4E0F-AC81-3F0C0F5747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it-IT" dirty="0"/>
              <a:t>PLESSO: CAVOUR</a:t>
            </a:r>
          </a:p>
          <a:p>
            <a:r>
              <a:rPr lang="it-IT" dirty="0"/>
              <a:t>DESTINATARI: CLASSI SECONDE</a:t>
            </a:r>
          </a:p>
          <a:p>
            <a:r>
              <a:rPr lang="it-IT" dirty="0" err="1"/>
              <a:t>QUANDO:dal</a:t>
            </a:r>
            <a:r>
              <a:rPr lang="it-IT" dirty="0"/>
              <a:t> 30 agosto 2021 al 3 agosto 2021; 20 ore da svolgersi nel periodo 30 agosto 2021 -3 settembre 2021 le restanti 10 ore saranno calendarizzate in seguito</a:t>
            </a:r>
          </a:p>
          <a:p>
            <a:r>
              <a:rPr lang="it-IT" dirty="0"/>
              <a:t>N.ORE: 30</a:t>
            </a:r>
          </a:p>
          <a:p>
            <a:r>
              <a:rPr lang="it-IT" sz="1800" b="1" i="0" u="none" strike="noStrike" baseline="0" dirty="0">
                <a:latin typeface="Arial" panose="020B0604020202020204" pitchFamily="34" charset="0"/>
              </a:rPr>
              <a:t>Educazione motoria; sport; gioco didattico</a:t>
            </a:r>
          </a:p>
          <a:p>
            <a:r>
              <a:rPr lang="it-IT" dirty="0"/>
              <a:t>L’impatto che l’attività sportiva ha sui giovani è ampiamente sottovalutata e lo è ancora di più se si considerano gli effetti positivi, in termini di riabilitazione e recupero della socializzazione, che l’attività sportiva svolge sulle persone disabili e in condizione di svantaggio sociale. Per quanto possibile, le attività saranno a contatto con l’ambiente naturale.</a:t>
            </a:r>
          </a:p>
          <a:p>
            <a:r>
              <a:rPr lang="it-IT" dirty="0"/>
              <a:t>La proposta didattica, svolta nel rispetto delle norme anti-Covid vigenti, intende favorire attraverso le pratiche motorie e sportive il miglioramento del livello di socializzazione, la riduzione dello stress e dell’ansia attraverso il movimento corporeo, favorire la percezione dell’altro, insegnando a leggere i movimenti degli avversari, a comprenderne le intenzioni e a regolarsi di conseguenza.</a:t>
            </a:r>
          </a:p>
        </p:txBody>
      </p:sp>
      <p:graphicFrame>
        <p:nvGraphicFramePr>
          <p:cNvPr id="6" name="Oggetto 5">
            <a:extLst>
              <a:ext uri="{FF2B5EF4-FFF2-40B4-BE49-F238E27FC236}">
                <a16:creationId xmlns:a16="http://schemas.microsoft.com/office/drawing/2014/main" id="{A8480E62-CFA9-4130-807A-8584954D1F7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64628879"/>
              </p:ext>
            </p:extLst>
          </p:nvPr>
        </p:nvGraphicFramePr>
        <p:xfrm>
          <a:off x="0" y="979336"/>
          <a:ext cx="3390669" cy="129222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icture" r:id="rId2" imgW="2962688" imgH="666843" progId="PhotoDraw.Document.2">
                  <p:embed/>
                </p:oleObj>
              </mc:Choice>
              <mc:Fallback>
                <p:oleObj name="Picture" r:id="rId2" imgW="2962688" imgH="666843" progId="PhotoDraw.Document.2">
                  <p:embed/>
                  <p:pic>
                    <p:nvPicPr>
                      <p:cNvPr id="2" name="Oggetto 1">
                        <a:extLst>
                          <a:ext uri="{FF2B5EF4-FFF2-40B4-BE49-F238E27FC236}">
                            <a16:creationId xmlns:a16="http://schemas.microsoft.com/office/drawing/2014/main" id="{9372EF8F-AABE-4F84-A760-BA776F78102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0" y="979336"/>
                        <a:ext cx="3390669" cy="129222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242" name="Picture 2" descr="Bella stagione: gli sport &quot;fai-da-te&quot; sono più a rischio - Allianz Magazine">
            <a:extLst>
              <a:ext uri="{FF2B5EF4-FFF2-40B4-BE49-F238E27FC236}">
                <a16:creationId xmlns:a16="http://schemas.microsoft.com/office/drawing/2014/main" id="{A557AA3E-E351-4761-AF14-5A235F3C9D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1" y="4384548"/>
            <a:ext cx="2857500" cy="16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370952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2E95D8C-A235-43AB-A503-E0080AA21B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MODULO 1</a:t>
            </a:r>
            <a:br>
              <a:rPr lang="it-IT" dirty="0"/>
            </a:br>
            <a:r>
              <a:rPr lang="it-IT" dirty="0"/>
              <a:t>«MATE NO PROBLEM»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7FE70B6-118B-4E0F-AC81-3F0C0F5747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it-IT" dirty="0"/>
              <a:t>PLESSO: CAVOUR</a:t>
            </a:r>
          </a:p>
          <a:p>
            <a:r>
              <a:rPr lang="it-IT" dirty="0"/>
              <a:t>DESTINATARI: CLASSI PRIME</a:t>
            </a:r>
          </a:p>
          <a:p>
            <a:r>
              <a:rPr lang="it-IT" dirty="0" err="1"/>
              <a:t>QUANDO:dal</a:t>
            </a:r>
            <a:r>
              <a:rPr lang="it-IT" dirty="0"/>
              <a:t> 6 /9 al 10/9 2021</a:t>
            </a:r>
          </a:p>
          <a:p>
            <a:r>
              <a:rPr lang="it-IT" dirty="0"/>
              <a:t>N.ORE: 30</a:t>
            </a:r>
          </a:p>
          <a:p>
            <a:r>
              <a:rPr lang="it-IT" sz="1800" b="1" i="0" u="none" strike="noStrike" baseline="0" dirty="0">
                <a:latin typeface="Arial" panose="020B0604020202020204" pitchFamily="34" charset="0"/>
              </a:rPr>
              <a:t>Competenza in </a:t>
            </a:r>
            <a:r>
              <a:rPr lang="it-IT" sz="1800" b="1" i="0" u="none" strike="noStrike" baseline="0" dirty="0" err="1">
                <a:latin typeface="Arial" panose="020B0604020202020204" pitchFamily="34" charset="0"/>
              </a:rPr>
              <a:t>Scienze,Tecnologie,Ingegneria</a:t>
            </a:r>
            <a:r>
              <a:rPr lang="it-IT" sz="1800" b="1" i="0" u="none" strike="noStrike" baseline="0" dirty="0">
                <a:latin typeface="Arial" panose="020B0604020202020204" pitchFamily="34" charset="0"/>
              </a:rPr>
              <a:t> e Matematica (STEM)</a:t>
            </a:r>
          </a:p>
          <a:p>
            <a:pPr algn="l"/>
            <a:r>
              <a:rPr lang="it-IT" sz="1800" b="0" i="0" u="none" strike="noStrike" baseline="0" dirty="0">
                <a:latin typeface="Arial" panose="020B0604020202020204" pitchFamily="34" charset="0"/>
              </a:rPr>
              <a:t>Il percorso di apprendimento più efficace, che sarà utilizzato per il potenziamento, non è di</a:t>
            </a:r>
          </a:p>
          <a:p>
            <a:pPr algn="l"/>
            <a:r>
              <a:rPr lang="it-IT" sz="1800" b="0" i="0" u="none" strike="noStrike" baseline="0" dirty="0">
                <a:latin typeface="Arial" panose="020B0604020202020204" pitchFamily="34" charset="0"/>
              </a:rPr>
              <a:t>carattere deduttivo, dalla legge all’esemplificazione, ma induttivo: partendo da problemi</a:t>
            </a:r>
          </a:p>
          <a:p>
            <a:pPr algn="l"/>
            <a:r>
              <a:rPr lang="it-IT" sz="1800" b="0" i="0" u="none" strike="noStrike" baseline="0" dirty="0">
                <a:latin typeface="Arial" panose="020B0604020202020204" pitchFamily="34" charset="0"/>
              </a:rPr>
              <a:t>reali e dal contesto quotidiano si evidenziano quegli elementi utili e si avvia una riflessione</a:t>
            </a:r>
          </a:p>
          <a:p>
            <a:pPr algn="l"/>
            <a:r>
              <a:rPr lang="it-IT" sz="1800" b="0" i="0" u="none" strike="noStrike" baseline="0" dirty="0">
                <a:latin typeface="Arial" panose="020B0604020202020204" pitchFamily="34" charset="0"/>
              </a:rPr>
              <a:t>per arrivare alla generalizzazione e ad un modello matematico. Il laboratorio si</a:t>
            </a:r>
          </a:p>
          <a:p>
            <a:pPr algn="l"/>
            <a:r>
              <a:rPr lang="it-IT" sz="1800" b="0" i="0" u="none" strike="noStrike" baseline="0" dirty="0">
                <a:latin typeface="Arial" panose="020B0604020202020204" pitchFamily="34" charset="0"/>
              </a:rPr>
              <a:t>caratterizza come spazio fisico e mentale, con l’utilizzo del </a:t>
            </a:r>
            <a:r>
              <a:rPr lang="it-IT" sz="1800" b="0" i="0" u="none" strike="noStrike" baseline="0" dirty="0" err="1">
                <a:latin typeface="Arial" panose="020B0604020202020204" pitchFamily="34" charset="0"/>
              </a:rPr>
              <a:t>problem</a:t>
            </a:r>
            <a:r>
              <a:rPr lang="it-IT" sz="1800" b="0" i="0" u="none" strike="noStrike" baseline="0" dirty="0">
                <a:latin typeface="Arial" panose="020B0604020202020204" pitchFamily="34" charset="0"/>
              </a:rPr>
              <a:t> </a:t>
            </a:r>
            <a:r>
              <a:rPr lang="it-IT" sz="1800" b="0" i="0" u="none" strike="noStrike" baseline="0" dirty="0" err="1">
                <a:latin typeface="Arial" panose="020B0604020202020204" pitchFamily="34" charset="0"/>
              </a:rPr>
              <a:t>posing</a:t>
            </a:r>
            <a:r>
              <a:rPr lang="it-IT" sz="1800" b="0" i="0" u="none" strike="noStrike" baseline="0" dirty="0">
                <a:latin typeface="Arial" panose="020B0604020202020204" pitchFamily="34" charset="0"/>
              </a:rPr>
              <a:t>, del </a:t>
            </a:r>
            <a:r>
              <a:rPr lang="it-IT" sz="1800" b="0" i="0" u="none" strike="noStrike" baseline="0" dirty="0" err="1">
                <a:latin typeface="Arial" panose="020B0604020202020204" pitchFamily="34" charset="0"/>
              </a:rPr>
              <a:t>problem</a:t>
            </a:r>
            <a:endParaRPr lang="it-IT" sz="1800" b="0" i="0" u="none" strike="noStrike" baseline="0" dirty="0">
              <a:latin typeface="Arial" panose="020B0604020202020204" pitchFamily="34" charset="0"/>
            </a:endParaRPr>
          </a:p>
          <a:p>
            <a:pPr algn="l"/>
            <a:r>
              <a:rPr lang="it-IT" sz="1800" b="0" i="0" u="none" strike="noStrike" baseline="0" dirty="0">
                <a:latin typeface="Arial" panose="020B0604020202020204" pitchFamily="34" charset="0"/>
              </a:rPr>
              <a:t>solving, della modellizzazione per favorire e facilitare la comprensione e la decodificazione</a:t>
            </a:r>
          </a:p>
          <a:p>
            <a:pPr algn="l"/>
            <a:r>
              <a:rPr lang="it-IT" sz="1800" b="0" i="0" u="none" strike="noStrike" baseline="0" dirty="0">
                <a:latin typeface="Arial" panose="020B0604020202020204" pitchFamily="34" charset="0"/>
              </a:rPr>
              <a:t>del reale. Lo studente è al centro di questo percorso induttivo, raccoglie le evidenze e le</a:t>
            </a:r>
          </a:p>
          <a:p>
            <a:pPr algn="l"/>
            <a:r>
              <a:rPr lang="it-IT" sz="1800" b="0" i="0" u="none" strike="noStrike" baseline="0" dirty="0">
                <a:latin typeface="Arial" panose="020B0604020202020204" pitchFamily="34" charset="0"/>
              </a:rPr>
              <a:t>mette in relazione tra loro argomentando intorno ad una possibile soluzione; saranno,</a:t>
            </a:r>
          </a:p>
          <a:p>
            <a:pPr algn="l"/>
            <a:r>
              <a:rPr lang="it-IT" sz="1800" b="0" i="0" u="none" strike="noStrike" baseline="0" dirty="0">
                <a:latin typeface="Arial" panose="020B0604020202020204" pitchFamily="34" charset="0"/>
              </a:rPr>
              <a:t>quindi, fondamentali il lavoro di gruppo e i momenti di riflessione condivisa in cui anche la</a:t>
            </a:r>
          </a:p>
          <a:p>
            <a:pPr algn="l"/>
            <a:r>
              <a:rPr lang="it-IT" sz="1800" b="0" i="0" u="none" strike="noStrike" baseline="0" dirty="0">
                <a:latin typeface="Arial" panose="020B0604020202020204" pitchFamily="34" charset="0"/>
              </a:rPr>
              <a:t>discussione sull’errore è un importante momento formativo per lo studente.</a:t>
            </a:r>
            <a:endParaRPr lang="it-IT" sz="1800" b="1" i="0" u="none" strike="noStrike" baseline="0" dirty="0">
              <a:latin typeface="Arial" panose="020B0604020202020204" pitchFamily="34" charset="0"/>
            </a:endParaRPr>
          </a:p>
          <a:p>
            <a:endParaRPr lang="it-IT" dirty="0"/>
          </a:p>
        </p:txBody>
      </p:sp>
      <p:graphicFrame>
        <p:nvGraphicFramePr>
          <p:cNvPr id="4" name="Oggetto 3">
            <a:extLst>
              <a:ext uri="{FF2B5EF4-FFF2-40B4-BE49-F238E27FC236}">
                <a16:creationId xmlns:a16="http://schemas.microsoft.com/office/drawing/2014/main" id="{4FAFE932-F094-43AE-B4D9-A1F5A4289E5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67807700"/>
              </p:ext>
            </p:extLst>
          </p:nvPr>
        </p:nvGraphicFramePr>
        <p:xfrm>
          <a:off x="252919" y="1123837"/>
          <a:ext cx="2947482" cy="8996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icture" r:id="rId2" imgW="2981741" imgH="647790" progId="PhotoDraw.Document.2">
                  <p:embed/>
                </p:oleObj>
              </mc:Choice>
              <mc:Fallback>
                <p:oleObj name="Picture" r:id="rId2" imgW="2981741" imgH="647790" progId="PhotoDraw.Document.2">
                  <p:embed/>
                  <p:pic>
                    <p:nvPicPr>
                      <p:cNvPr id="5" name="Oggetto 4">
                        <a:extLst>
                          <a:ext uri="{FF2B5EF4-FFF2-40B4-BE49-F238E27FC236}">
                            <a16:creationId xmlns:a16="http://schemas.microsoft.com/office/drawing/2014/main" id="{6378B9C3-E9C2-4E68-9AC8-DB2C80BA0AA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252919" y="1123837"/>
                        <a:ext cx="2947482" cy="8996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ggetto 4">
            <a:extLst>
              <a:ext uri="{FF2B5EF4-FFF2-40B4-BE49-F238E27FC236}">
                <a16:creationId xmlns:a16="http://schemas.microsoft.com/office/drawing/2014/main" id="{7195C580-EDFE-4E0C-B3FA-3FD94D062A0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87599678"/>
              </p:ext>
            </p:extLst>
          </p:nvPr>
        </p:nvGraphicFramePr>
        <p:xfrm>
          <a:off x="1007532" y="4261886"/>
          <a:ext cx="1261814" cy="17228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icture" r:id="rId4" imgW="990738" imgH="1352739" progId="PhotoDraw.Document.2">
                  <p:embed/>
                </p:oleObj>
              </mc:Choice>
              <mc:Fallback>
                <p:oleObj name="Picture" r:id="rId4" imgW="990738" imgH="1352739" progId="PhotoDraw.Document.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007532" y="4261886"/>
                        <a:ext cx="1261814" cy="17228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90221052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2E95D8C-A235-43AB-A503-E0080AA21B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MODULO 2</a:t>
            </a:r>
            <a:br>
              <a:rPr lang="it-IT" dirty="0"/>
            </a:br>
            <a:r>
              <a:rPr lang="it-IT" dirty="0"/>
              <a:t>«Diritti per tutti»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7FE70B6-118B-4E0F-AC81-3F0C0F5747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/>
              <a:t>PLESSO: CIRO MENOTTI</a:t>
            </a:r>
          </a:p>
          <a:p>
            <a:r>
              <a:rPr lang="it-IT" dirty="0"/>
              <a:t>DESTINATARI: CLASSI QUARTE E QUINTE</a:t>
            </a:r>
          </a:p>
          <a:p>
            <a:r>
              <a:rPr lang="it-IT" dirty="0" err="1"/>
              <a:t>QUANDO:da</a:t>
            </a:r>
            <a:r>
              <a:rPr lang="it-IT" dirty="0"/>
              <a:t> ottobre a dicembre 2022</a:t>
            </a:r>
          </a:p>
          <a:p>
            <a:r>
              <a:rPr lang="it-IT" dirty="0"/>
              <a:t>N.ORE: 30</a:t>
            </a:r>
          </a:p>
          <a:p>
            <a:r>
              <a:rPr lang="it-IT" sz="1800" b="1" i="0" u="none" strike="noStrike" baseline="0" dirty="0">
                <a:latin typeface="Arial" panose="020B0604020202020204" pitchFamily="34" charset="0"/>
              </a:rPr>
              <a:t>Educazione alla legalità e ai diritti umani</a:t>
            </a:r>
          </a:p>
          <a:p>
            <a:pPr marL="0" indent="0">
              <a:buNone/>
            </a:pPr>
            <a:r>
              <a:rPr lang="it-IT" dirty="0"/>
              <a:t>Scopo del laboratorio è lavorare sul linguaggio e sugli stereotipi di genere al fine di prevenire forme di discriminazione, che possono predeterminare le future scelte scolastiche e lavorative. E’ necessario orientare ciascuno verso libere scelte di prosecuzione degli studi, scevre da stereotipi che condizionano nella preferenza del percorso di studi e professionale, nell’affrontare le emozioni, nel modo di porsi nei confronti degli altri. Le attività saranno svolte attraverso il gioco, la narrazione, il </a:t>
            </a:r>
            <a:r>
              <a:rPr lang="it-IT" dirty="0" err="1"/>
              <a:t>role</a:t>
            </a:r>
            <a:r>
              <a:rPr lang="it-IT" dirty="0"/>
              <a:t> playing. Il percorso prosegue e approfondisce le attività STEM messe in campo negli ultimi anni.</a:t>
            </a:r>
          </a:p>
        </p:txBody>
      </p:sp>
      <p:graphicFrame>
        <p:nvGraphicFramePr>
          <p:cNvPr id="6" name="Oggetto 5">
            <a:extLst>
              <a:ext uri="{FF2B5EF4-FFF2-40B4-BE49-F238E27FC236}">
                <a16:creationId xmlns:a16="http://schemas.microsoft.com/office/drawing/2014/main" id="{A8480E62-CFA9-4130-807A-8584954D1F7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0" y="979336"/>
          <a:ext cx="3390669" cy="129222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icture" r:id="rId2" imgW="2962688" imgH="666843" progId="PhotoDraw.Document.2">
                  <p:embed/>
                </p:oleObj>
              </mc:Choice>
              <mc:Fallback>
                <p:oleObj name="Picture" r:id="rId2" imgW="2962688" imgH="666843" progId="PhotoDraw.Document.2">
                  <p:embed/>
                  <p:pic>
                    <p:nvPicPr>
                      <p:cNvPr id="6" name="Oggetto 5">
                        <a:extLst>
                          <a:ext uri="{FF2B5EF4-FFF2-40B4-BE49-F238E27FC236}">
                            <a16:creationId xmlns:a16="http://schemas.microsoft.com/office/drawing/2014/main" id="{A8480E62-CFA9-4130-807A-8584954D1F7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0" y="979336"/>
                        <a:ext cx="3390669" cy="129222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1266" name="Picture 2" descr="Minaccia dello stereotipo: effetti sugli uomini in ambienti lavorativi  femminili">
            <a:extLst>
              <a:ext uri="{FF2B5EF4-FFF2-40B4-BE49-F238E27FC236}">
                <a16:creationId xmlns:a16="http://schemas.microsoft.com/office/drawing/2014/main" id="{DB48A26F-50F2-47D8-BA80-EB65B01E52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1" y="4278464"/>
            <a:ext cx="2857500" cy="16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3588739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2E95D8C-A235-43AB-A503-E0080AA21B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1945" y="1706933"/>
            <a:ext cx="2947482" cy="4601183"/>
          </a:xfrm>
        </p:spPr>
        <p:txBody>
          <a:bodyPr/>
          <a:lstStyle/>
          <a:p>
            <a:r>
              <a:rPr lang="it-IT" dirty="0"/>
              <a:t>MODULO 3</a:t>
            </a:r>
            <a:br>
              <a:rPr lang="it-IT" dirty="0"/>
            </a:br>
            <a:r>
              <a:rPr lang="it-IT" dirty="0"/>
              <a:t>«Tra orti e fattorie»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7FE70B6-118B-4E0F-AC81-3F0C0F5747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it-IT" dirty="0"/>
              <a:t>PLESSO: GIOVANNI XXIII</a:t>
            </a:r>
          </a:p>
          <a:p>
            <a:r>
              <a:rPr lang="it-IT" dirty="0"/>
              <a:t>DESTINATARI: CLASSI SECONDE</a:t>
            </a:r>
          </a:p>
          <a:p>
            <a:r>
              <a:rPr lang="it-IT" dirty="0" err="1"/>
              <a:t>QUANDO:da</a:t>
            </a:r>
            <a:r>
              <a:rPr lang="it-IT" dirty="0"/>
              <a:t> gennaio 2022 a giugno 2022</a:t>
            </a:r>
          </a:p>
          <a:p>
            <a:r>
              <a:rPr lang="it-IT" dirty="0"/>
              <a:t>N.ORE: 30</a:t>
            </a:r>
          </a:p>
          <a:p>
            <a:r>
              <a:rPr lang="it-IT" sz="1800" b="1" i="0" u="none" strike="noStrike" baseline="0" dirty="0">
                <a:latin typeface="Arial" panose="020B0604020202020204" pitchFamily="34" charset="0"/>
              </a:rPr>
              <a:t>Educazione alla legalità e ai diritti umani</a:t>
            </a:r>
          </a:p>
          <a:p>
            <a:pPr marL="0" indent="0">
              <a:buNone/>
            </a:pPr>
            <a:r>
              <a:rPr lang="it-IT" dirty="0"/>
              <a:t>L’educazione all’ambiente naturale e alla natura si basa anche su esperienze di tipo laboratoriale per conoscere gli attrezzi per la coltivazione, le aiuole delle piante officinali, i diversi cereali, l’orto e le sue stagioni, le piante aromatiche, la raccolta di fiori o foglie per sperimentare la conservazione e l’uso delle piante raccolte. Il percorso prevede attività di apprendimento e sperimentazione, quali ciclo vitale delle piante e loro differenze, i frutti e i semi, vita degli insetti (il loro corpo, il loro colore, le zampe, la bocca, gli elementi di difesa; danze e mimetismi; crescita e sviluppo), conoscenza degli animali della fattoria, percorsi di orticoltura e floricoltura, finalizzati a sviluppare abilità pratiche e manuali, di osservazione e conoscenza “sul campo” dei cicli biologici dei vegetali e degli animali.</a:t>
            </a:r>
          </a:p>
        </p:txBody>
      </p:sp>
      <p:graphicFrame>
        <p:nvGraphicFramePr>
          <p:cNvPr id="6" name="Oggetto 5">
            <a:extLst>
              <a:ext uri="{FF2B5EF4-FFF2-40B4-BE49-F238E27FC236}">
                <a16:creationId xmlns:a16="http://schemas.microsoft.com/office/drawing/2014/main" id="{A8480E62-CFA9-4130-807A-8584954D1F7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0" y="979336"/>
          <a:ext cx="3390669" cy="129222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icture" r:id="rId2" imgW="2962688" imgH="666843" progId="PhotoDraw.Document.2">
                  <p:embed/>
                </p:oleObj>
              </mc:Choice>
              <mc:Fallback>
                <p:oleObj name="Picture" r:id="rId2" imgW="2962688" imgH="666843" progId="PhotoDraw.Document.2">
                  <p:embed/>
                  <p:pic>
                    <p:nvPicPr>
                      <p:cNvPr id="6" name="Oggetto 5">
                        <a:extLst>
                          <a:ext uri="{FF2B5EF4-FFF2-40B4-BE49-F238E27FC236}">
                            <a16:creationId xmlns:a16="http://schemas.microsoft.com/office/drawing/2014/main" id="{A8480E62-CFA9-4130-807A-8584954D1F7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0" y="979336"/>
                        <a:ext cx="3390669" cy="129222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2290" name="Picture 2" descr="Divertirsi a contatto con la natura: iniziate le settimane verdi nelle 50  fattorie didattiche padovane">
            <a:extLst>
              <a:ext uri="{FF2B5EF4-FFF2-40B4-BE49-F238E27FC236}">
                <a16:creationId xmlns:a16="http://schemas.microsoft.com/office/drawing/2014/main" id="{33A93A5A-1075-418A-BB57-99CE638F81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296" y="4931051"/>
            <a:ext cx="2886075" cy="1581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134331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2E95D8C-A235-43AB-A503-E0080AA21B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MODULO 2</a:t>
            </a:r>
            <a:br>
              <a:rPr lang="it-IT" dirty="0"/>
            </a:br>
            <a:r>
              <a:rPr lang="it-IT" dirty="0"/>
              <a:t>«SCRIVIAMO UN PO’»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7FE70B6-118B-4E0F-AC81-3F0C0F5747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it-IT" dirty="0"/>
              <a:t>PLESSO: CAVOUR</a:t>
            </a:r>
          </a:p>
          <a:p>
            <a:r>
              <a:rPr lang="it-IT" dirty="0"/>
              <a:t>DESTINATARI: CLASSI TERZE</a:t>
            </a:r>
          </a:p>
          <a:p>
            <a:r>
              <a:rPr lang="it-IT" dirty="0" err="1"/>
              <a:t>QUANDO:dal</a:t>
            </a:r>
            <a:r>
              <a:rPr lang="it-IT" dirty="0"/>
              <a:t> 30/8 al 3/9 2021 </a:t>
            </a:r>
          </a:p>
          <a:p>
            <a:r>
              <a:rPr lang="it-IT" dirty="0"/>
              <a:t>N.ORE: 30</a:t>
            </a:r>
          </a:p>
          <a:p>
            <a:r>
              <a:rPr lang="it-IT" sz="1800" b="1" i="0" u="none" strike="noStrike" baseline="0" dirty="0">
                <a:latin typeface="Arial" panose="020B0604020202020204" pitchFamily="34" charset="0"/>
              </a:rPr>
              <a:t>Competenza alfabetica funzionale</a:t>
            </a:r>
          </a:p>
          <a:p>
            <a:pPr algn="l"/>
            <a:r>
              <a:rPr lang="it-IT" sz="1800" b="0" i="0" u="none" strike="noStrike" baseline="0" dirty="0">
                <a:latin typeface="Arial" panose="020B0604020202020204" pitchFamily="34" charset="0"/>
              </a:rPr>
              <a:t>Il laboratorio intende favorire lo studio della letteratura e dei classici con approccio</a:t>
            </a:r>
          </a:p>
          <a:p>
            <a:pPr marL="0" indent="0" algn="l">
              <a:buNone/>
            </a:pPr>
            <a:r>
              <a:rPr lang="it-IT" sz="1800" b="0" i="0" u="none" strike="noStrike" baseline="0" dirty="0">
                <a:latin typeface="Arial" panose="020B0604020202020204" pitchFamily="34" charset="0"/>
              </a:rPr>
              <a:t>     trasversale per generi letterari e temi, a partire da quelli più vicini al mondo      </a:t>
            </a:r>
          </a:p>
          <a:p>
            <a:pPr marL="0" indent="0" algn="l">
              <a:buNone/>
            </a:pPr>
            <a:r>
              <a:rPr lang="it-IT" sz="1800" dirty="0">
                <a:latin typeface="Arial" panose="020B0604020202020204" pitchFamily="34" charset="0"/>
              </a:rPr>
              <a:t>     </a:t>
            </a:r>
            <a:r>
              <a:rPr lang="it-IT" sz="1800" b="0" i="0" u="none" strike="noStrike" baseline="0" dirty="0">
                <a:latin typeface="Arial" panose="020B0604020202020204" pitchFamily="34" charset="0"/>
              </a:rPr>
              <a:t>emozionale degli studenti. Lo sviluppo delle competenze letterarie nello studente </a:t>
            </a:r>
          </a:p>
          <a:p>
            <a:pPr marL="0" indent="0" algn="l">
              <a:buNone/>
            </a:pPr>
            <a:r>
              <a:rPr lang="it-IT" sz="1800" dirty="0">
                <a:latin typeface="Arial" panose="020B0604020202020204" pitchFamily="34" charset="0"/>
              </a:rPr>
              <a:t>     </a:t>
            </a:r>
            <a:r>
              <a:rPr lang="it-IT" sz="1800" b="0" i="0" u="none" strike="noStrike" baseline="0" dirty="0">
                <a:latin typeface="Arial" panose="020B0604020202020204" pitchFamily="34" charset="0"/>
              </a:rPr>
              <a:t>costituisce una riappropriazione del testo letterario, esercizio di riscrittura fino alla </a:t>
            </a:r>
          </a:p>
          <a:p>
            <a:pPr marL="0" indent="0" algn="l">
              <a:buNone/>
            </a:pPr>
            <a:r>
              <a:rPr lang="it-IT" sz="1800" dirty="0">
                <a:latin typeface="Arial" panose="020B0604020202020204" pitchFamily="34" charset="0"/>
              </a:rPr>
              <a:t>     </a:t>
            </a:r>
            <a:r>
              <a:rPr lang="it-IT" sz="1800" b="0" i="0" u="none" strike="noStrike" baseline="0" dirty="0">
                <a:latin typeface="Arial" panose="020B0604020202020204" pitchFamily="34" charset="0"/>
              </a:rPr>
              <a:t>rielaborazione multimediale. Il laboratorio si concentra sull’evoluzione della </a:t>
            </a:r>
          </a:p>
          <a:p>
            <a:pPr marL="0" indent="0" algn="l">
              <a:buNone/>
            </a:pPr>
            <a:r>
              <a:rPr lang="it-IT" sz="1800" dirty="0">
                <a:latin typeface="Arial" panose="020B0604020202020204" pitchFamily="34" charset="0"/>
              </a:rPr>
              <a:t>     </a:t>
            </a:r>
            <a:r>
              <a:rPr lang="it-IT" sz="1800" b="0" i="0" u="none" strike="noStrike" baseline="0" dirty="0">
                <a:latin typeface="Arial" panose="020B0604020202020204" pitchFamily="34" charset="0"/>
              </a:rPr>
              <a:t>scrittura in ambiente digitale, che consente la scrittura collaborativa,  </a:t>
            </a:r>
          </a:p>
          <a:p>
            <a:pPr marL="0" indent="0" algn="l">
              <a:buNone/>
            </a:pPr>
            <a:r>
              <a:rPr lang="it-IT" sz="1800" dirty="0">
                <a:latin typeface="Arial" panose="020B0604020202020204" pitchFamily="34" charset="0"/>
              </a:rPr>
              <a:t>     </a:t>
            </a:r>
            <a:r>
              <a:rPr lang="it-IT" sz="1800" b="0" i="0" u="none" strike="noStrike" baseline="0" dirty="0">
                <a:latin typeface="Arial" panose="020B0604020202020204" pitchFamily="34" charset="0"/>
              </a:rPr>
              <a:t>l’organizzazione di gruppi di lettura, anche in digitale, l’utilizzo dei social media in </a:t>
            </a:r>
          </a:p>
          <a:p>
            <a:pPr marL="0" indent="0" algn="l">
              <a:buNone/>
            </a:pPr>
            <a:r>
              <a:rPr lang="it-IT" sz="1800" dirty="0">
                <a:latin typeface="Arial" panose="020B0604020202020204" pitchFamily="34" charset="0"/>
              </a:rPr>
              <a:t>    </a:t>
            </a:r>
            <a:r>
              <a:rPr lang="it-IT" sz="1800" b="0" i="0" u="none" strike="noStrike" baseline="0" dirty="0">
                <a:latin typeface="Arial" panose="020B0604020202020204" pitchFamily="34" charset="0"/>
              </a:rPr>
              <a:t>chiave di scambio di contenuti letterari, anche con la creazione da parte degli </a:t>
            </a:r>
          </a:p>
          <a:p>
            <a:pPr marL="0" indent="0" algn="l">
              <a:buNone/>
            </a:pPr>
            <a:r>
              <a:rPr lang="it-IT" sz="1800" dirty="0">
                <a:latin typeface="Arial" panose="020B0604020202020204" pitchFamily="34" charset="0"/>
              </a:rPr>
              <a:t>    </a:t>
            </a:r>
            <a:r>
              <a:rPr lang="it-IT" sz="1800" b="0" i="0" u="none" strike="noStrike" baseline="0" dirty="0">
                <a:latin typeface="Arial" panose="020B0604020202020204" pitchFamily="34" charset="0"/>
              </a:rPr>
              <a:t>alunni di podcast e blog condivisi..</a:t>
            </a:r>
            <a:endParaRPr lang="it-IT" sz="1800" b="1" i="0" u="none" strike="noStrike" baseline="0" dirty="0">
              <a:latin typeface="Arial" panose="020B0604020202020204" pitchFamily="34" charset="0"/>
            </a:endParaRPr>
          </a:p>
          <a:p>
            <a:endParaRPr lang="it-IT" dirty="0"/>
          </a:p>
        </p:txBody>
      </p:sp>
      <p:graphicFrame>
        <p:nvGraphicFramePr>
          <p:cNvPr id="4" name="Oggetto 3">
            <a:extLst>
              <a:ext uri="{FF2B5EF4-FFF2-40B4-BE49-F238E27FC236}">
                <a16:creationId xmlns:a16="http://schemas.microsoft.com/office/drawing/2014/main" id="{4FAFE932-F094-43AE-B4D9-A1F5A4289E5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52919" y="1123837"/>
          <a:ext cx="2947482" cy="8996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icture" r:id="rId2" imgW="2981741" imgH="647790" progId="PhotoDraw.Document.2">
                  <p:embed/>
                </p:oleObj>
              </mc:Choice>
              <mc:Fallback>
                <p:oleObj name="Picture" r:id="rId2" imgW="2981741" imgH="647790" progId="PhotoDraw.Document.2">
                  <p:embed/>
                  <p:pic>
                    <p:nvPicPr>
                      <p:cNvPr id="4" name="Oggetto 3">
                        <a:extLst>
                          <a:ext uri="{FF2B5EF4-FFF2-40B4-BE49-F238E27FC236}">
                            <a16:creationId xmlns:a16="http://schemas.microsoft.com/office/drawing/2014/main" id="{4FAFE932-F094-43AE-B4D9-A1F5A4289E5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252919" y="1123837"/>
                        <a:ext cx="2947482" cy="8996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ggetto 6">
            <a:extLst>
              <a:ext uri="{FF2B5EF4-FFF2-40B4-BE49-F238E27FC236}">
                <a16:creationId xmlns:a16="http://schemas.microsoft.com/office/drawing/2014/main" id="{EF98DF11-FA35-49A7-AD2F-F22ECB177A4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63500989"/>
              </p:ext>
            </p:extLst>
          </p:nvPr>
        </p:nvGraphicFramePr>
        <p:xfrm>
          <a:off x="678910" y="4229213"/>
          <a:ext cx="2095500" cy="1504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icture" r:id="rId4" imgW="2095792" imgH="1505160" progId="PhotoDraw.Document.2">
                  <p:embed/>
                </p:oleObj>
              </mc:Choice>
              <mc:Fallback>
                <p:oleObj name="Picture" r:id="rId4" imgW="2095792" imgH="1505160" progId="PhotoDraw.Document.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678910" y="4229213"/>
                        <a:ext cx="2095500" cy="15049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8308931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2E95D8C-A235-43AB-A503-E0080AA21B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919" y="1123837"/>
            <a:ext cx="3060124" cy="4601183"/>
          </a:xfrm>
        </p:spPr>
        <p:txBody>
          <a:bodyPr/>
          <a:lstStyle/>
          <a:p>
            <a:r>
              <a:rPr lang="it-IT" dirty="0"/>
              <a:t>MODULO 3</a:t>
            </a:r>
            <a:br>
              <a:rPr lang="it-IT" dirty="0"/>
            </a:br>
            <a:r>
              <a:rPr lang="it-IT" dirty="0"/>
              <a:t>«MATEMATICA IN GRUPPO»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7FE70B6-118B-4E0F-AC81-3F0C0F5747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it-IT" dirty="0"/>
              <a:t>PLESSO: CAVOUR</a:t>
            </a:r>
          </a:p>
          <a:p>
            <a:r>
              <a:rPr lang="it-IT" dirty="0"/>
              <a:t>DESTINATARI: CLASSI TERZE</a:t>
            </a:r>
          </a:p>
          <a:p>
            <a:r>
              <a:rPr lang="it-IT" dirty="0" err="1"/>
              <a:t>QUANDO:dal</a:t>
            </a:r>
            <a:r>
              <a:rPr lang="it-IT" dirty="0"/>
              <a:t> 30/8 al 3/9 2021</a:t>
            </a:r>
          </a:p>
          <a:p>
            <a:r>
              <a:rPr lang="it-IT" dirty="0"/>
              <a:t>N.ORE: 30</a:t>
            </a:r>
          </a:p>
          <a:p>
            <a:r>
              <a:rPr lang="it-IT" sz="1800" b="1" i="0" u="none" strike="noStrike" baseline="0" dirty="0">
                <a:latin typeface="Arial" panose="020B0604020202020204" pitchFamily="34" charset="0"/>
              </a:rPr>
              <a:t>Competenza alfabetica funzionale</a:t>
            </a:r>
          </a:p>
          <a:p>
            <a:pPr algn="l"/>
            <a:r>
              <a:rPr lang="it-IT" sz="1800" b="0" i="0" u="none" strike="noStrike" baseline="0" dirty="0">
                <a:latin typeface="Arial" panose="020B0604020202020204" pitchFamily="34" charset="0"/>
              </a:rPr>
              <a:t>Il percorso di apprendimento più efficace, che sarà utilizzato per il potenziamento, non è di</a:t>
            </a:r>
          </a:p>
          <a:p>
            <a:pPr algn="l"/>
            <a:r>
              <a:rPr lang="it-IT" sz="1800" b="0" i="0" u="none" strike="noStrike" baseline="0" dirty="0">
                <a:latin typeface="Arial" panose="020B0604020202020204" pitchFamily="34" charset="0"/>
              </a:rPr>
              <a:t>carattere deduttivo, dalla legge all’esemplificazione, ma induttivo: partendo da problemi</a:t>
            </a:r>
          </a:p>
          <a:p>
            <a:pPr algn="l"/>
            <a:r>
              <a:rPr lang="it-IT" sz="1800" b="0" i="0" u="none" strike="noStrike" baseline="0" dirty="0">
                <a:latin typeface="Arial" panose="020B0604020202020204" pitchFamily="34" charset="0"/>
              </a:rPr>
              <a:t>reali e dal contesto quotidiano si evidenziano quegli elementi utili e si avvia una riflessione</a:t>
            </a:r>
          </a:p>
          <a:p>
            <a:pPr algn="l"/>
            <a:r>
              <a:rPr lang="it-IT" sz="1800" b="0" i="0" u="none" strike="noStrike" baseline="0" dirty="0">
                <a:latin typeface="Arial" panose="020B0604020202020204" pitchFamily="34" charset="0"/>
              </a:rPr>
              <a:t>per arrivare alla generalizzazione e ad un modello matematico. Il laboratorio si</a:t>
            </a:r>
          </a:p>
          <a:p>
            <a:pPr algn="l"/>
            <a:r>
              <a:rPr lang="it-IT" sz="1800" b="0" i="0" u="none" strike="noStrike" baseline="0" dirty="0">
                <a:latin typeface="Arial" panose="020B0604020202020204" pitchFamily="34" charset="0"/>
              </a:rPr>
              <a:t>caratterizza come spazio fisico e mentale, con l’utilizzo del </a:t>
            </a:r>
            <a:r>
              <a:rPr lang="it-IT" sz="1800" b="0" i="0" u="none" strike="noStrike" baseline="0" dirty="0" err="1">
                <a:latin typeface="Arial" panose="020B0604020202020204" pitchFamily="34" charset="0"/>
              </a:rPr>
              <a:t>problem</a:t>
            </a:r>
            <a:r>
              <a:rPr lang="it-IT" sz="1800" b="0" i="0" u="none" strike="noStrike" baseline="0" dirty="0">
                <a:latin typeface="Arial" panose="020B0604020202020204" pitchFamily="34" charset="0"/>
              </a:rPr>
              <a:t> </a:t>
            </a:r>
            <a:r>
              <a:rPr lang="it-IT" sz="1800" b="0" i="0" u="none" strike="noStrike" baseline="0" dirty="0" err="1">
                <a:latin typeface="Arial" panose="020B0604020202020204" pitchFamily="34" charset="0"/>
              </a:rPr>
              <a:t>posing</a:t>
            </a:r>
            <a:r>
              <a:rPr lang="it-IT" sz="1800" b="0" i="0" u="none" strike="noStrike" baseline="0" dirty="0">
                <a:latin typeface="Arial" panose="020B0604020202020204" pitchFamily="34" charset="0"/>
              </a:rPr>
              <a:t>, del </a:t>
            </a:r>
            <a:r>
              <a:rPr lang="it-IT" sz="1800" b="0" i="0" u="none" strike="noStrike" baseline="0" dirty="0" err="1">
                <a:latin typeface="Arial" panose="020B0604020202020204" pitchFamily="34" charset="0"/>
              </a:rPr>
              <a:t>problem</a:t>
            </a:r>
            <a:endParaRPr lang="it-IT" sz="1800" b="0" i="0" u="none" strike="noStrike" baseline="0" dirty="0">
              <a:latin typeface="Arial" panose="020B0604020202020204" pitchFamily="34" charset="0"/>
            </a:endParaRPr>
          </a:p>
          <a:p>
            <a:pPr algn="l"/>
            <a:r>
              <a:rPr lang="it-IT" sz="1800" b="0" i="0" u="none" strike="noStrike" baseline="0" dirty="0">
                <a:latin typeface="Arial" panose="020B0604020202020204" pitchFamily="34" charset="0"/>
              </a:rPr>
              <a:t>solving, della modellizzazione per favorire e facilitare la comprensione e la decodificazione</a:t>
            </a:r>
          </a:p>
          <a:p>
            <a:pPr algn="l"/>
            <a:r>
              <a:rPr lang="it-IT" sz="1800" b="0" i="0" u="none" strike="noStrike" baseline="0" dirty="0">
                <a:latin typeface="Arial" panose="020B0604020202020204" pitchFamily="34" charset="0"/>
              </a:rPr>
              <a:t>del reale. Lo studente è al centro di questo percorso induttivo, raccoglie le evidenze e le</a:t>
            </a:r>
          </a:p>
          <a:p>
            <a:pPr algn="l"/>
            <a:r>
              <a:rPr lang="it-IT" sz="1800" b="0" i="0" u="none" strike="noStrike" baseline="0" dirty="0">
                <a:latin typeface="Arial" panose="020B0604020202020204" pitchFamily="34" charset="0"/>
              </a:rPr>
              <a:t>mette in relazione tra loro argomentando intorno ad una possibile soluzione; saranno,</a:t>
            </a:r>
          </a:p>
          <a:p>
            <a:pPr algn="l"/>
            <a:r>
              <a:rPr lang="it-IT" sz="1800" b="0" i="0" u="none" strike="noStrike" baseline="0" dirty="0">
                <a:latin typeface="Arial" panose="020B0604020202020204" pitchFamily="34" charset="0"/>
              </a:rPr>
              <a:t>quindi, fondamentali il lavoro di gruppo e i momenti di riflessione condivisa in cui anche la</a:t>
            </a:r>
          </a:p>
          <a:p>
            <a:pPr algn="l"/>
            <a:r>
              <a:rPr lang="it-IT" sz="1800" b="0" i="0" u="none" strike="noStrike" baseline="0" dirty="0">
                <a:latin typeface="Arial" panose="020B0604020202020204" pitchFamily="34" charset="0"/>
              </a:rPr>
              <a:t>discussione sull’errore è un importante momento formativo per lo studente.</a:t>
            </a:r>
            <a:endParaRPr lang="it-IT" dirty="0"/>
          </a:p>
        </p:txBody>
      </p:sp>
      <p:graphicFrame>
        <p:nvGraphicFramePr>
          <p:cNvPr id="4" name="Oggetto 3">
            <a:extLst>
              <a:ext uri="{FF2B5EF4-FFF2-40B4-BE49-F238E27FC236}">
                <a16:creationId xmlns:a16="http://schemas.microsoft.com/office/drawing/2014/main" id="{4FAFE932-F094-43AE-B4D9-A1F5A4289E5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52919" y="1123837"/>
          <a:ext cx="2947482" cy="8996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icture" r:id="rId2" imgW="2981741" imgH="647790" progId="PhotoDraw.Document.2">
                  <p:embed/>
                </p:oleObj>
              </mc:Choice>
              <mc:Fallback>
                <p:oleObj name="Picture" r:id="rId2" imgW="2981741" imgH="647790" progId="PhotoDraw.Document.2">
                  <p:embed/>
                  <p:pic>
                    <p:nvPicPr>
                      <p:cNvPr id="4" name="Oggetto 3">
                        <a:extLst>
                          <a:ext uri="{FF2B5EF4-FFF2-40B4-BE49-F238E27FC236}">
                            <a16:creationId xmlns:a16="http://schemas.microsoft.com/office/drawing/2014/main" id="{4FAFE932-F094-43AE-B4D9-A1F5A4289E5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252919" y="1123837"/>
                        <a:ext cx="2947482" cy="8996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26" name="Picture 2" descr="Corso Online Tecniche di Problem Solving | Life Learning">
            <a:extLst>
              <a:ext uri="{FF2B5EF4-FFF2-40B4-BE49-F238E27FC236}">
                <a16:creationId xmlns:a16="http://schemas.microsoft.com/office/drawing/2014/main" id="{D833A4B9-2C57-41B9-A85E-CEA506E5CF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093" y="4235105"/>
            <a:ext cx="2771775" cy="1647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828108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2E95D8C-A235-43AB-A503-E0080AA21B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919" y="1123837"/>
            <a:ext cx="3060124" cy="4601183"/>
          </a:xfrm>
        </p:spPr>
        <p:txBody>
          <a:bodyPr/>
          <a:lstStyle/>
          <a:p>
            <a:r>
              <a:rPr lang="it-IT" dirty="0"/>
              <a:t>MODULO 4</a:t>
            </a:r>
            <a:br>
              <a:rPr lang="it-IT" dirty="0"/>
            </a:br>
            <a:r>
              <a:rPr lang="it-IT" dirty="0"/>
              <a:t>«PIU’ BRAVI IN SCIENZE»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7FE70B6-118B-4E0F-AC81-3F0C0F5747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it-IT" dirty="0"/>
              <a:t>PLESSO: CAVOUR</a:t>
            </a:r>
          </a:p>
          <a:p>
            <a:r>
              <a:rPr lang="it-IT" dirty="0"/>
              <a:t>DESTINATARI: CLASSI SECONDE</a:t>
            </a:r>
          </a:p>
          <a:p>
            <a:r>
              <a:rPr lang="it-IT" dirty="0" err="1"/>
              <a:t>QUANDO:da</a:t>
            </a:r>
            <a:r>
              <a:rPr lang="it-IT" dirty="0"/>
              <a:t> ottobre a dicembre 2021 -</a:t>
            </a:r>
          </a:p>
          <a:p>
            <a:r>
              <a:rPr lang="it-IT" dirty="0"/>
              <a:t>sabato mattina</a:t>
            </a:r>
          </a:p>
          <a:p>
            <a:r>
              <a:rPr lang="it-IT" dirty="0"/>
              <a:t>N.ORE: 30</a:t>
            </a:r>
          </a:p>
          <a:p>
            <a:r>
              <a:rPr lang="it-IT" sz="1800" b="1" i="0" u="none" strike="noStrike" baseline="0" dirty="0">
                <a:latin typeface="Arial" panose="020B0604020202020204" pitchFamily="34" charset="0"/>
              </a:rPr>
              <a:t>Competenza in </a:t>
            </a:r>
            <a:r>
              <a:rPr lang="it-IT" sz="1800" b="1" i="0" u="none" strike="noStrike" baseline="0" dirty="0" err="1">
                <a:latin typeface="Arial" panose="020B0604020202020204" pitchFamily="34" charset="0"/>
              </a:rPr>
              <a:t>Scienze,Tecnologie,Ingegneria</a:t>
            </a:r>
            <a:r>
              <a:rPr lang="it-IT" sz="1800" b="1" i="0" u="none" strike="noStrike" baseline="0" dirty="0">
                <a:latin typeface="Arial" panose="020B0604020202020204" pitchFamily="34" charset="0"/>
              </a:rPr>
              <a:t> e Matematica (STEM)</a:t>
            </a:r>
            <a:endParaRPr lang="it-IT" sz="1800" b="1" dirty="0">
              <a:latin typeface="Arial" panose="020B0604020202020204" pitchFamily="34" charset="0"/>
            </a:endParaRPr>
          </a:p>
          <a:p>
            <a:pPr algn="l"/>
            <a:r>
              <a:rPr lang="it-IT" sz="1800" b="0" i="0" u="none" strike="noStrike" baseline="0" dirty="0">
                <a:latin typeface="Arial" panose="020B0604020202020204" pitchFamily="34" charset="0"/>
              </a:rPr>
              <a:t>Le STEM vanno nella direzione di un approccio integrato alle discipline di ambito</a:t>
            </a:r>
          </a:p>
          <a:p>
            <a:pPr algn="l"/>
            <a:r>
              <a:rPr lang="it-IT" sz="1800" b="0" i="0" u="none" strike="noStrike" baseline="0" dirty="0">
                <a:latin typeface="Arial" panose="020B0604020202020204" pitchFamily="34" charset="0"/>
              </a:rPr>
              <a:t>scientifico. Nel laboratorio si offre agli alunni il confronto con l’oggetto di studio (un</a:t>
            </a:r>
          </a:p>
          <a:p>
            <a:pPr algn="l"/>
            <a:r>
              <a:rPr lang="it-IT" sz="1800" b="0" i="0" u="none" strike="noStrike" baseline="0" dirty="0">
                <a:latin typeface="Arial" panose="020B0604020202020204" pitchFamily="34" charset="0"/>
              </a:rPr>
              <a:t>problema reale o un fenomeno riprodotto in laboratorio), si pongono delle</a:t>
            </a:r>
          </a:p>
          <a:p>
            <a:pPr algn="l"/>
            <a:r>
              <a:rPr lang="it-IT" sz="1800" b="0" i="0" u="none" strike="noStrike" baseline="0" dirty="0">
                <a:latin typeface="Arial" panose="020B0604020202020204" pitchFamily="34" charset="0"/>
              </a:rPr>
              <a:t> domande significative, si formulano e confrontano delle ipotesi, le si verificano </a:t>
            </a:r>
          </a:p>
          <a:p>
            <a:pPr algn="l"/>
            <a:r>
              <a:rPr lang="it-IT" sz="1800" dirty="0">
                <a:latin typeface="Arial" panose="020B0604020202020204" pitchFamily="34" charset="0"/>
              </a:rPr>
              <a:t>a</a:t>
            </a:r>
            <a:r>
              <a:rPr lang="it-IT" sz="1800" b="0" i="0" u="none" strike="noStrike" baseline="0" dirty="0">
                <a:latin typeface="Arial" panose="020B0604020202020204" pitchFamily="34" charset="0"/>
              </a:rPr>
              <a:t>ttraverso esperimenti da loro progettati e se ne discutono i risultati con i propri </a:t>
            </a:r>
          </a:p>
          <a:p>
            <a:pPr algn="l"/>
            <a:r>
              <a:rPr lang="it-IT" sz="1800" b="0" i="0" u="none" strike="noStrike" baseline="0" dirty="0">
                <a:latin typeface="Arial" panose="020B0604020202020204" pitchFamily="34" charset="0"/>
              </a:rPr>
              <a:t>compagni e con il docente per concludere con una nuova domanda di ricerca.</a:t>
            </a:r>
          </a:p>
          <a:p>
            <a:pPr algn="l"/>
            <a:endParaRPr lang="it-IT" sz="1800" b="1" i="0" u="none" strike="noStrike" baseline="0" dirty="0">
              <a:latin typeface="Arial" panose="020B0604020202020204" pitchFamily="34" charset="0"/>
            </a:endParaRPr>
          </a:p>
          <a:p>
            <a:pPr algn="l"/>
            <a:r>
              <a:rPr lang="it-IT" sz="1800" b="0" i="0" u="none" strike="noStrike" baseline="0" dirty="0">
                <a:latin typeface="Arial" panose="020B0604020202020204" pitchFamily="34" charset="0"/>
              </a:rPr>
              <a:t>.</a:t>
            </a:r>
            <a:endParaRPr lang="it-IT" dirty="0"/>
          </a:p>
        </p:txBody>
      </p:sp>
      <p:graphicFrame>
        <p:nvGraphicFramePr>
          <p:cNvPr id="4" name="Oggetto 3">
            <a:extLst>
              <a:ext uri="{FF2B5EF4-FFF2-40B4-BE49-F238E27FC236}">
                <a16:creationId xmlns:a16="http://schemas.microsoft.com/office/drawing/2014/main" id="{4FAFE932-F094-43AE-B4D9-A1F5A4289E5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52919" y="1123837"/>
          <a:ext cx="2947482" cy="8996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icture" r:id="rId2" imgW="2981741" imgH="647790" progId="PhotoDraw.Document.2">
                  <p:embed/>
                </p:oleObj>
              </mc:Choice>
              <mc:Fallback>
                <p:oleObj name="Picture" r:id="rId2" imgW="2981741" imgH="647790" progId="PhotoDraw.Document.2">
                  <p:embed/>
                  <p:pic>
                    <p:nvPicPr>
                      <p:cNvPr id="4" name="Oggetto 3">
                        <a:extLst>
                          <a:ext uri="{FF2B5EF4-FFF2-40B4-BE49-F238E27FC236}">
                            <a16:creationId xmlns:a16="http://schemas.microsoft.com/office/drawing/2014/main" id="{4FAFE932-F094-43AE-B4D9-A1F5A4289E5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252919" y="1123837"/>
                        <a:ext cx="2947482" cy="8996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050" name="Picture 2" descr="SCIENZE NATURALI - Focus Doposcuola">
            <a:extLst>
              <a:ext uri="{FF2B5EF4-FFF2-40B4-BE49-F238E27FC236}">
                <a16:creationId xmlns:a16="http://schemas.microsoft.com/office/drawing/2014/main" id="{02C6A820-87AB-4638-B8F5-66E7278647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243" y="4175263"/>
            <a:ext cx="2657475" cy="171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879235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2E95D8C-A235-43AB-A503-E0080AA21B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919" y="1123837"/>
            <a:ext cx="3060124" cy="4601183"/>
          </a:xfrm>
        </p:spPr>
        <p:txBody>
          <a:bodyPr/>
          <a:lstStyle/>
          <a:p>
            <a:r>
              <a:rPr lang="it-IT" dirty="0"/>
              <a:t>MODULO 5</a:t>
            </a:r>
            <a:br>
              <a:rPr lang="it-IT" dirty="0"/>
            </a:br>
            <a:r>
              <a:rPr lang="it-IT" dirty="0"/>
              <a:t>«ITALIANO IN GRUPPO»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7FE70B6-118B-4E0F-AC81-3F0C0F5747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it-IT" dirty="0"/>
              <a:t>PLESSO: GIOVANNI XXIII</a:t>
            </a:r>
          </a:p>
          <a:p>
            <a:r>
              <a:rPr lang="it-IT" dirty="0"/>
              <a:t>DESTINATARI: CLASSI QUINTE</a:t>
            </a:r>
          </a:p>
          <a:p>
            <a:r>
              <a:rPr lang="it-IT" dirty="0" err="1"/>
              <a:t>QUANDO:dal</a:t>
            </a:r>
            <a:r>
              <a:rPr lang="it-IT" dirty="0"/>
              <a:t> 30/8 al 3/9 2021</a:t>
            </a:r>
          </a:p>
          <a:p>
            <a:r>
              <a:rPr lang="it-IT" dirty="0"/>
              <a:t>N.ORE: 30</a:t>
            </a:r>
          </a:p>
          <a:p>
            <a:r>
              <a:rPr lang="it-IT" sz="1800" b="1" i="0" u="none" strike="noStrike" baseline="0" dirty="0">
                <a:latin typeface="Arial" panose="020B0604020202020204" pitchFamily="34" charset="0"/>
              </a:rPr>
              <a:t>Competenza alfabetica funzionale</a:t>
            </a:r>
            <a:endParaRPr lang="it-IT" sz="1800" b="1" dirty="0">
              <a:latin typeface="Arial" panose="020B0604020202020204" pitchFamily="34" charset="0"/>
            </a:endParaRPr>
          </a:p>
          <a:p>
            <a:pPr algn="l"/>
            <a:r>
              <a:rPr lang="it-IT" sz="1800" b="0" i="0" u="none" strike="noStrike" baseline="0" dirty="0">
                <a:latin typeface="Arial" panose="020B0604020202020204" pitchFamily="34" charset="0"/>
              </a:rPr>
              <a:t>La lingua italiana è caratterizzata da una trasversalità intrinseca in quanto veicolo per lo</a:t>
            </a:r>
          </a:p>
          <a:p>
            <a:pPr algn="l"/>
            <a:r>
              <a:rPr lang="it-IT" sz="1800" b="0" i="0" u="none" strike="noStrike" baseline="0" dirty="0">
                <a:latin typeface="Arial" panose="020B0604020202020204" pitchFamily="34" charset="0"/>
              </a:rPr>
              <a:t>studio delle altre discipline e condizione indispensabile per l’accesso critico a tutti gli</a:t>
            </a:r>
          </a:p>
          <a:p>
            <a:pPr algn="l"/>
            <a:r>
              <a:rPr lang="it-IT" sz="1800" b="0" i="0" u="none" strike="noStrike" baseline="0" dirty="0">
                <a:latin typeface="Arial" panose="020B0604020202020204" pitchFamily="34" charset="0"/>
              </a:rPr>
              <a:t>ambiti culturali. L’apprendimento mnemonico di regole, tipico dell’insegnamento della</a:t>
            </a:r>
          </a:p>
          <a:p>
            <a:pPr algn="l"/>
            <a:r>
              <a:rPr lang="it-IT" sz="1800" b="0" i="0" u="none" strike="noStrike" baseline="0" dirty="0">
                <a:latin typeface="Arial" panose="020B0604020202020204" pitchFamily="34" charset="0"/>
              </a:rPr>
              <a:t>grammatica tradizionale e normativa, può essere superato a favore di pratiche in classe </a:t>
            </a:r>
          </a:p>
          <a:p>
            <a:pPr algn="l"/>
            <a:r>
              <a:rPr lang="it-IT" sz="1800" dirty="0">
                <a:latin typeface="Arial" panose="020B0604020202020204" pitchFamily="34" charset="0"/>
              </a:rPr>
              <a:t>d</a:t>
            </a:r>
            <a:r>
              <a:rPr lang="it-IT" sz="1800" b="0" i="0" u="none" strike="noStrike" baseline="0" dirty="0">
                <a:latin typeface="Arial" panose="020B0604020202020204" pitchFamily="34" charset="0"/>
              </a:rPr>
              <a:t>i riflessione e confronto sul meccanismo di funzionamento della lingua. In questo senso</a:t>
            </a:r>
          </a:p>
          <a:p>
            <a:pPr algn="l"/>
            <a:r>
              <a:rPr lang="it-IT" sz="1800" b="0" i="0" u="none" strike="noStrike" baseline="0" dirty="0">
                <a:latin typeface="Arial" panose="020B0604020202020204" pitchFamily="34" charset="0"/>
              </a:rPr>
              <a:t>l’attività didattica prevede l’adozione di un modello esplicativo della struttura e del</a:t>
            </a:r>
          </a:p>
          <a:p>
            <a:pPr algn="l"/>
            <a:r>
              <a:rPr lang="it-IT" sz="1800" b="0" i="0" u="none" strike="noStrike" baseline="0" dirty="0">
                <a:latin typeface="Arial" panose="020B0604020202020204" pitchFamily="34" charset="0"/>
              </a:rPr>
              <a:t>funzionamento del sistema della lingua come quello della “grammatica valenziale” e lo</a:t>
            </a:r>
          </a:p>
          <a:p>
            <a:pPr algn="l"/>
            <a:r>
              <a:rPr lang="it-IT" sz="1800" b="0" i="0" u="none" strike="noStrike" baseline="0" dirty="0">
                <a:latin typeface="Arial" panose="020B0604020202020204" pitchFamily="34" charset="0"/>
              </a:rPr>
              <a:t>svolgimento di giochi linguistici, che possono rendere l’apprendimento dinamico e</a:t>
            </a:r>
          </a:p>
          <a:p>
            <a:pPr algn="l"/>
            <a:r>
              <a:rPr lang="it-IT" sz="1800" b="0" i="0" u="none" strike="noStrike" baseline="0" dirty="0">
                <a:latin typeface="Arial" panose="020B0604020202020204" pitchFamily="34" charset="0"/>
              </a:rPr>
              <a:t>stimolante.</a:t>
            </a:r>
            <a:endParaRPr lang="it-IT" sz="1800" b="1" i="0" u="none" strike="noStrike" baseline="0" dirty="0">
              <a:latin typeface="Arial" panose="020B0604020202020204" pitchFamily="34" charset="0"/>
            </a:endParaRPr>
          </a:p>
          <a:p>
            <a:pPr algn="l"/>
            <a:r>
              <a:rPr lang="it-IT" sz="1800" b="0" i="0" u="none" strike="noStrike" baseline="0" dirty="0">
                <a:latin typeface="Arial" panose="020B0604020202020204" pitchFamily="34" charset="0"/>
              </a:rPr>
              <a:t>.</a:t>
            </a:r>
            <a:endParaRPr lang="it-IT" dirty="0"/>
          </a:p>
        </p:txBody>
      </p:sp>
      <p:graphicFrame>
        <p:nvGraphicFramePr>
          <p:cNvPr id="4" name="Oggetto 3">
            <a:extLst>
              <a:ext uri="{FF2B5EF4-FFF2-40B4-BE49-F238E27FC236}">
                <a16:creationId xmlns:a16="http://schemas.microsoft.com/office/drawing/2014/main" id="{4FAFE932-F094-43AE-B4D9-A1F5A4289E5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52919" y="1123837"/>
          <a:ext cx="2947482" cy="8996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icture" r:id="rId2" imgW="2981741" imgH="647790" progId="PhotoDraw.Document.2">
                  <p:embed/>
                </p:oleObj>
              </mc:Choice>
              <mc:Fallback>
                <p:oleObj name="Picture" r:id="rId2" imgW="2981741" imgH="647790" progId="PhotoDraw.Document.2">
                  <p:embed/>
                  <p:pic>
                    <p:nvPicPr>
                      <p:cNvPr id="4" name="Oggetto 3">
                        <a:extLst>
                          <a:ext uri="{FF2B5EF4-FFF2-40B4-BE49-F238E27FC236}">
                            <a16:creationId xmlns:a16="http://schemas.microsoft.com/office/drawing/2014/main" id="{4FAFE932-F094-43AE-B4D9-A1F5A4289E5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252919" y="1123837"/>
                        <a:ext cx="2947482" cy="8996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074" name="Picture 2" descr="Il «DNA» della grammatica: il modello valenziale – Koinè – Il blog degli  UniversiStrani">
            <a:extLst>
              <a:ext uri="{FF2B5EF4-FFF2-40B4-BE49-F238E27FC236}">
                <a16:creationId xmlns:a16="http://schemas.microsoft.com/office/drawing/2014/main" id="{EFC5B685-34C0-4A81-84BC-9D02B21E8D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918" y="4174998"/>
            <a:ext cx="2524125" cy="1809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011537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2E95D8C-A235-43AB-A503-E0080AA21B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919" y="1123837"/>
            <a:ext cx="3060124" cy="4601183"/>
          </a:xfrm>
        </p:spPr>
        <p:txBody>
          <a:bodyPr/>
          <a:lstStyle/>
          <a:p>
            <a:r>
              <a:rPr lang="it-IT" dirty="0"/>
              <a:t>MODULO 6</a:t>
            </a:r>
            <a:br>
              <a:rPr lang="it-IT" dirty="0"/>
            </a:br>
            <a:r>
              <a:rPr lang="it-IT" dirty="0"/>
              <a:t>«SEMPRE PROBLEMI»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7FE70B6-118B-4E0F-AC81-3F0C0F5747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it-IT" dirty="0"/>
              <a:t>PLESSO: GIOVANNI XXIII</a:t>
            </a:r>
          </a:p>
          <a:p>
            <a:r>
              <a:rPr lang="it-IT" dirty="0"/>
              <a:t>DESTINATARI: CLASSI QUARTE</a:t>
            </a:r>
          </a:p>
          <a:p>
            <a:r>
              <a:rPr lang="it-IT" dirty="0" err="1"/>
              <a:t>QUANDO:dal</a:t>
            </a:r>
            <a:r>
              <a:rPr lang="it-IT" dirty="0"/>
              <a:t> 30/8 al 3/9 2021</a:t>
            </a:r>
          </a:p>
          <a:p>
            <a:r>
              <a:rPr lang="it-IT" dirty="0"/>
              <a:t>N.ORE: 30</a:t>
            </a:r>
          </a:p>
          <a:p>
            <a:r>
              <a:rPr lang="it-IT" sz="1800" b="1" i="0" u="none" strike="noStrike" baseline="0" dirty="0">
                <a:latin typeface="Arial" panose="020B0604020202020204" pitchFamily="34" charset="0"/>
              </a:rPr>
              <a:t>Competenza alfabetica funzionale</a:t>
            </a:r>
            <a:endParaRPr lang="it-IT" sz="1800" b="1" dirty="0">
              <a:latin typeface="Arial" panose="020B0604020202020204" pitchFamily="34" charset="0"/>
            </a:endParaRPr>
          </a:p>
          <a:p>
            <a:pPr algn="l"/>
            <a:r>
              <a:rPr lang="it-IT" sz="1800" b="0" i="0" u="none" strike="noStrike" baseline="0" dirty="0">
                <a:latin typeface="Arial" panose="020B0604020202020204" pitchFamily="34" charset="0"/>
              </a:rPr>
              <a:t>Il percorso di apprendimento più efficace, che sarà utilizzato per il potenziamento, non è di</a:t>
            </a:r>
          </a:p>
          <a:p>
            <a:pPr algn="l"/>
            <a:r>
              <a:rPr lang="it-IT" sz="1800" b="0" i="0" u="none" strike="noStrike" baseline="0" dirty="0">
                <a:latin typeface="Arial" panose="020B0604020202020204" pitchFamily="34" charset="0"/>
              </a:rPr>
              <a:t>carattere deduttivo, dalla legge all’esemplificazione, ma induttivo: partendo da problemi</a:t>
            </a:r>
          </a:p>
          <a:p>
            <a:pPr algn="l"/>
            <a:r>
              <a:rPr lang="it-IT" sz="1800" b="0" i="0" u="none" strike="noStrike" baseline="0" dirty="0">
                <a:latin typeface="Arial" panose="020B0604020202020204" pitchFamily="34" charset="0"/>
              </a:rPr>
              <a:t>reali e dal contesto quotidiano si evidenziano quegli elementi utili e si avvia una riflessione</a:t>
            </a:r>
          </a:p>
          <a:p>
            <a:pPr algn="l"/>
            <a:r>
              <a:rPr lang="it-IT" sz="1800" b="0" i="0" u="none" strike="noStrike" baseline="0" dirty="0">
                <a:latin typeface="Arial" panose="020B0604020202020204" pitchFamily="34" charset="0"/>
              </a:rPr>
              <a:t>per arrivare alla generalizzazione e ad un modello matematico. Il laboratorio si</a:t>
            </a:r>
          </a:p>
          <a:p>
            <a:pPr algn="l"/>
            <a:r>
              <a:rPr lang="it-IT" sz="1800" b="0" i="0" u="none" strike="noStrike" baseline="0" dirty="0">
                <a:latin typeface="Arial" panose="020B0604020202020204" pitchFamily="34" charset="0"/>
              </a:rPr>
              <a:t>caratterizza come spazio fisico e mentale, con l’utilizzo del </a:t>
            </a:r>
            <a:r>
              <a:rPr lang="it-IT" sz="1800" b="0" i="0" u="none" strike="noStrike" baseline="0" dirty="0" err="1">
                <a:latin typeface="Arial" panose="020B0604020202020204" pitchFamily="34" charset="0"/>
              </a:rPr>
              <a:t>problem</a:t>
            </a:r>
            <a:r>
              <a:rPr lang="it-IT" sz="1800" b="0" i="0" u="none" strike="noStrike" baseline="0" dirty="0">
                <a:latin typeface="Arial" panose="020B0604020202020204" pitchFamily="34" charset="0"/>
              </a:rPr>
              <a:t> </a:t>
            </a:r>
            <a:r>
              <a:rPr lang="it-IT" sz="1800" b="0" i="0" u="none" strike="noStrike" baseline="0" dirty="0" err="1">
                <a:latin typeface="Arial" panose="020B0604020202020204" pitchFamily="34" charset="0"/>
              </a:rPr>
              <a:t>posing</a:t>
            </a:r>
            <a:r>
              <a:rPr lang="it-IT" sz="1800" b="0" i="0" u="none" strike="noStrike" baseline="0" dirty="0">
                <a:latin typeface="Arial" panose="020B0604020202020204" pitchFamily="34" charset="0"/>
              </a:rPr>
              <a:t>, del </a:t>
            </a:r>
            <a:r>
              <a:rPr lang="it-IT" sz="1800" b="0" i="0" u="none" strike="noStrike" baseline="0" dirty="0" err="1">
                <a:latin typeface="Arial" panose="020B0604020202020204" pitchFamily="34" charset="0"/>
              </a:rPr>
              <a:t>problem</a:t>
            </a:r>
            <a:endParaRPr lang="it-IT" sz="1800" b="0" i="0" u="none" strike="noStrike" baseline="0" dirty="0">
              <a:latin typeface="Arial" panose="020B0604020202020204" pitchFamily="34" charset="0"/>
            </a:endParaRPr>
          </a:p>
          <a:p>
            <a:pPr algn="l"/>
            <a:r>
              <a:rPr lang="it-IT" sz="1800" b="0" i="0" u="none" strike="noStrike" baseline="0" dirty="0">
                <a:latin typeface="Arial" panose="020B0604020202020204" pitchFamily="34" charset="0"/>
              </a:rPr>
              <a:t>solving, della modellizzazione per favorire e facilitare la comprensione e la decodificazione</a:t>
            </a:r>
          </a:p>
          <a:p>
            <a:pPr algn="l"/>
            <a:r>
              <a:rPr lang="it-IT" sz="1800" b="0" i="0" u="none" strike="noStrike" baseline="0" dirty="0">
                <a:latin typeface="Arial" panose="020B0604020202020204" pitchFamily="34" charset="0"/>
              </a:rPr>
              <a:t>del reale. Lo studente è al centro di questo percorso induttivo, raccoglie le evidenze e le</a:t>
            </a:r>
          </a:p>
          <a:p>
            <a:pPr algn="l"/>
            <a:r>
              <a:rPr lang="it-IT" sz="1800" b="0" i="0" u="none" strike="noStrike" baseline="0" dirty="0">
                <a:latin typeface="Arial" panose="020B0604020202020204" pitchFamily="34" charset="0"/>
              </a:rPr>
              <a:t>mette in relazione tra loro argomentando intorno ad una possibile soluzione; saranno,</a:t>
            </a:r>
          </a:p>
          <a:p>
            <a:pPr algn="l"/>
            <a:r>
              <a:rPr lang="it-IT" sz="1800" b="0" i="0" u="none" strike="noStrike" baseline="0" dirty="0">
                <a:latin typeface="Arial" panose="020B0604020202020204" pitchFamily="34" charset="0"/>
              </a:rPr>
              <a:t>quindi, fondamentali il lavoro di gruppo e i momenti di riflessione condivisa in cui anche la</a:t>
            </a:r>
          </a:p>
          <a:p>
            <a:pPr algn="l"/>
            <a:r>
              <a:rPr lang="it-IT" sz="1800" b="0" i="0" u="none" strike="noStrike" baseline="0" dirty="0">
                <a:latin typeface="Arial" panose="020B0604020202020204" pitchFamily="34" charset="0"/>
              </a:rPr>
              <a:t>discussione sull’errore è un importante momento formativo per lo studente..</a:t>
            </a:r>
            <a:endParaRPr lang="it-IT" dirty="0"/>
          </a:p>
        </p:txBody>
      </p:sp>
      <p:graphicFrame>
        <p:nvGraphicFramePr>
          <p:cNvPr id="4" name="Oggetto 3">
            <a:extLst>
              <a:ext uri="{FF2B5EF4-FFF2-40B4-BE49-F238E27FC236}">
                <a16:creationId xmlns:a16="http://schemas.microsoft.com/office/drawing/2014/main" id="{4FAFE932-F094-43AE-B4D9-A1F5A4289E5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52919" y="1123837"/>
          <a:ext cx="2947482" cy="8996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icture" r:id="rId2" imgW="2981741" imgH="647790" progId="PhotoDraw.Document.2">
                  <p:embed/>
                </p:oleObj>
              </mc:Choice>
              <mc:Fallback>
                <p:oleObj name="Picture" r:id="rId2" imgW="2981741" imgH="647790" progId="PhotoDraw.Document.2">
                  <p:embed/>
                  <p:pic>
                    <p:nvPicPr>
                      <p:cNvPr id="4" name="Oggetto 3">
                        <a:extLst>
                          <a:ext uri="{FF2B5EF4-FFF2-40B4-BE49-F238E27FC236}">
                            <a16:creationId xmlns:a16="http://schemas.microsoft.com/office/drawing/2014/main" id="{4FAFE932-F094-43AE-B4D9-A1F5A4289E5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252919" y="1123837"/>
                        <a:ext cx="2947482" cy="8996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098" name="Picture 2" descr="Problemi al centro | Giunti Scuola">
            <a:extLst>
              <a:ext uri="{FF2B5EF4-FFF2-40B4-BE49-F238E27FC236}">
                <a16:creationId xmlns:a16="http://schemas.microsoft.com/office/drawing/2014/main" id="{E430DB55-BECC-4AA0-B43A-96EA60D4E07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3011"/>
          <a:stretch/>
        </p:blipFill>
        <p:spPr bwMode="auto">
          <a:xfrm>
            <a:off x="782245" y="4224901"/>
            <a:ext cx="1458270" cy="17598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532527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2E95D8C-A235-43AB-A503-E0080AA21B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919" y="1123837"/>
            <a:ext cx="3060124" cy="4601183"/>
          </a:xfrm>
        </p:spPr>
        <p:txBody>
          <a:bodyPr/>
          <a:lstStyle/>
          <a:p>
            <a:r>
              <a:rPr lang="it-IT" dirty="0"/>
              <a:t>MODULO 7</a:t>
            </a:r>
            <a:br>
              <a:rPr lang="it-IT" dirty="0"/>
            </a:br>
            <a:r>
              <a:rPr lang="it-IT" dirty="0"/>
              <a:t>«Giochiamo con la matematica»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7FE70B6-118B-4E0F-AC81-3F0C0F5747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it-IT" dirty="0"/>
              <a:t>PLESSO: GIOVANNI XXIII</a:t>
            </a:r>
          </a:p>
          <a:p>
            <a:r>
              <a:rPr lang="it-IT" dirty="0"/>
              <a:t>DESTINATARI: CLASSI TERZE</a:t>
            </a:r>
          </a:p>
          <a:p>
            <a:r>
              <a:rPr lang="it-IT" dirty="0"/>
              <a:t>QUANDO: dal 30 agosto al 3 settembre 21 di cui 4 ore giornaliere dal 30 agosto al 3 settembre 2021 per un totale di 20 ore; le restanti 10 ore con calendario da definirsi.</a:t>
            </a:r>
          </a:p>
          <a:p>
            <a:r>
              <a:rPr lang="it-IT" dirty="0"/>
              <a:t>N.ORE: 30</a:t>
            </a:r>
          </a:p>
          <a:p>
            <a:r>
              <a:rPr lang="it-IT" sz="1800" b="1" dirty="0">
                <a:latin typeface="Arial" panose="020B0604020202020204" pitchFamily="34" charset="0"/>
              </a:rPr>
              <a:t>Competenza in Scienze, Tecnologie, Ingegneria e Matematica</a:t>
            </a:r>
          </a:p>
          <a:p>
            <a:r>
              <a:rPr lang="it-IT" sz="1800" b="1" dirty="0">
                <a:latin typeface="Arial" panose="020B0604020202020204" pitchFamily="34" charset="0"/>
              </a:rPr>
              <a:t>(STEM)</a:t>
            </a:r>
          </a:p>
          <a:p>
            <a:r>
              <a:rPr lang="it-IT" sz="1800" dirty="0">
                <a:latin typeface="Arial" panose="020B0604020202020204" pitchFamily="34" charset="0"/>
              </a:rPr>
              <a:t>Il percorso di apprendimento più efficace, che sarà utilizzato per il potenziamento, non è di</a:t>
            </a:r>
          </a:p>
          <a:p>
            <a:r>
              <a:rPr lang="it-IT" sz="1800" dirty="0">
                <a:latin typeface="Arial" panose="020B0604020202020204" pitchFamily="34" charset="0"/>
              </a:rPr>
              <a:t>carattere deduttivo, dalla legge all’esemplificazione, ma induttivo: partendo da problemi reali e </a:t>
            </a:r>
            <a:br>
              <a:rPr lang="it-IT" sz="1800" dirty="0">
                <a:latin typeface="Arial" panose="020B0604020202020204" pitchFamily="34" charset="0"/>
              </a:rPr>
            </a:br>
            <a:endParaRPr lang="it-IT" sz="1800" dirty="0">
              <a:latin typeface="Arial" panose="020B0604020202020204" pitchFamily="34" charset="0"/>
            </a:endParaRPr>
          </a:p>
          <a:p>
            <a:r>
              <a:rPr lang="it-IT" sz="1800" dirty="0">
                <a:latin typeface="Arial" panose="020B0604020202020204" pitchFamily="34" charset="0"/>
              </a:rPr>
              <a:t>dal contesto quotidiano si evidenziano quegli elementi utili e si avvia una riflessione per </a:t>
            </a:r>
          </a:p>
          <a:p>
            <a:r>
              <a:rPr lang="it-IT" sz="1800" dirty="0">
                <a:latin typeface="Arial" panose="020B0604020202020204" pitchFamily="34" charset="0"/>
              </a:rPr>
              <a:t>arrivare alla generalizzazione e ad un modello matematico. Il laboratorio si caratterizza come </a:t>
            </a:r>
          </a:p>
          <a:p>
            <a:r>
              <a:rPr lang="it-IT" sz="1800" dirty="0">
                <a:latin typeface="Arial" panose="020B0604020202020204" pitchFamily="34" charset="0"/>
              </a:rPr>
              <a:t>spazio fisico e mentale, con l’utilizzo del </a:t>
            </a:r>
            <a:r>
              <a:rPr lang="it-IT" sz="1800" dirty="0" err="1">
                <a:latin typeface="Arial" panose="020B0604020202020204" pitchFamily="34" charset="0"/>
              </a:rPr>
              <a:t>problem</a:t>
            </a:r>
            <a:r>
              <a:rPr lang="it-IT" sz="1800" dirty="0">
                <a:latin typeface="Arial" panose="020B0604020202020204" pitchFamily="34" charset="0"/>
              </a:rPr>
              <a:t> </a:t>
            </a:r>
            <a:r>
              <a:rPr lang="it-IT" sz="1800" dirty="0" err="1">
                <a:latin typeface="Arial" panose="020B0604020202020204" pitchFamily="34" charset="0"/>
              </a:rPr>
              <a:t>posing</a:t>
            </a:r>
            <a:r>
              <a:rPr lang="it-IT" sz="1800" dirty="0">
                <a:latin typeface="Arial" panose="020B0604020202020204" pitchFamily="34" charset="0"/>
              </a:rPr>
              <a:t>, della modellizzazione per favorire e </a:t>
            </a:r>
          </a:p>
          <a:p>
            <a:r>
              <a:rPr lang="it-IT" sz="1800" dirty="0">
                <a:latin typeface="Arial" panose="020B0604020202020204" pitchFamily="34" charset="0"/>
              </a:rPr>
              <a:t>facilitare la comprensione e la decodificazione del reale. Lo studente è al centro di questo </a:t>
            </a:r>
          </a:p>
          <a:p>
            <a:r>
              <a:rPr lang="it-IT" sz="1800" dirty="0">
                <a:latin typeface="Arial" panose="020B0604020202020204" pitchFamily="34" charset="0"/>
              </a:rPr>
              <a:t>percorso induttivo, raccoglie le evidenze e le mette in relazione tra loro argomentando intorno </a:t>
            </a:r>
          </a:p>
          <a:p>
            <a:r>
              <a:rPr lang="it-IT" sz="1800" dirty="0">
                <a:latin typeface="Arial" panose="020B0604020202020204" pitchFamily="34" charset="0"/>
              </a:rPr>
              <a:t>Ad una possibile soluzione; saranno, quindi, fondamentali il lavoro di gruppo e i momenti di </a:t>
            </a:r>
          </a:p>
          <a:p>
            <a:r>
              <a:rPr lang="it-IT" sz="1800" dirty="0">
                <a:latin typeface="Arial" panose="020B0604020202020204" pitchFamily="34" charset="0"/>
              </a:rPr>
              <a:t>riflessione condivisa in cui anche la discussione sull’errore è un importante momento formativo </a:t>
            </a:r>
          </a:p>
          <a:p>
            <a:r>
              <a:rPr lang="it-IT" sz="1800" dirty="0">
                <a:latin typeface="Arial" panose="020B0604020202020204" pitchFamily="34" charset="0"/>
              </a:rPr>
              <a:t>per lo studente.</a:t>
            </a:r>
          </a:p>
        </p:txBody>
      </p:sp>
      <p:graphicFrame>
        <p:nvGraphicFramePr>
          <p:cNvPr id="4" name="Oggetto 3">
            <a:extLst>
              <a:ext uri="{FF2B5EF4-FFF2-40B4-BE49-F238E27FC236}">
                <a16:creationId xmlns:a16="http://schemas.microsoft.com/office/drawing/2014/main" id="{4FAFE932-F094-43AE-B4D9-A1F5A4289E5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52919" y="1123837"/>
          <a:ext cx="2947482" cy="8996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icture" r:id="rId2" imgW="2981741" imgH="647790" progId="PhotoDraw.Document.2">
                  <p:embed/>
                </p:oleObj>
              </mc:Choice>
              <mc:Fallback>
                <p:oleObj name="Picture" r:id="rId2" imgW="2981741" imgH="647790" progId="PhotoDraw.Document.2">
                  <p:embed/>
                  <p:pic>
                    <p:nvPicPr>
                      <p:cNvPr id="4" name="Oggetto 3">
                        <a:extLst>
                          <a:ext uri="{FF2B5EF4-FFF2-40B4-BE49-F238E27FC236}">
                            <a16:creationId xmlns:a16="http://schemas.microsoft.com/office/drawing/2014/main" id="{4FAFE932-F094-43AE-B4D9-A1F5A4289E5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252919" y="1123837"/>
                        <a:ext cx="2947482" cy="8996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28" name="Picture 4" descr="I GIOCHI DI MATEMATICA CON SEMPLICI CALCOLI SUL WEB - Festa di Scienza e  Filosofia">
            <a:extLst>
              <a:ext uri="{FF2B5EF4-FFF2-40B4-BE49-F238E27FC236}">
                <a16:creationId xmlns:a16="http://schemas.microsoft.com/office/drawing/2014/main" id="{48904A49-59F8-43DD-AE61-509F4E407C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135" y="4603980"/>
            <a:ext cx="2305050" cy="1981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063049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2E95D8C-A235-43AB-A503-E0080AA21B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919" y="1123837"/>
            <a:ext cx="3060124" cy="4601183"/>
          </a:xfrm>
        </p:spPr>
        <p:txBody>
          <a:bodyPr/>
          <a:lstStyle/>
          <a:p>
            <a:r>
              <a:rPr lang="it-IT" dirty="0"/>
              <a:t>MODULO 8</a:t>
            </a:r>
            <a:br>
              <a:rPr lang="it-IT" dirty="0"/>
            </a:br>
            <a:r>
              <a:rPr lang="it-IT" dirty="0"/>
              <a:t>«English </a:t>
            </a:r>
            <a:r>
              <a:rPr lang="it-IT" dirty="0" err="1"/>
              <a:t>is</a:t>
            </a:r>
            <a:r>
              <a:rPr lang="it-IT" dirty="0"/>
              <a:t> beautiful»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7FE70B6-118B-4E0F-AC81-3F0C0F5747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it-IT" dirty="0"/>
              <a:t>PLESSO: GIOVANNI XXIII</a:t>
            </a:r>
          </a:p>
          <a:p>
            <a:r>
              <a:rPr lang="it-IT" dirty="0"/>
              <a:t>DESTINATARI: CLASSI QUINTE</a:t>
            </a:r>
          </a:p>
          <a:p>
            <a:r>
              <a:rPr lang="it-IT" dirty="0"/>
              <a:t>QUANDO: da ottobre 21 a dicembre 21 -sabato mattina</a:t>
            </a:r>
          </a:p>
          <a:p>
            <a:r>
              <a:rPr lang="it-IT" dirty="0"/>
              <a:t>N.ORE: 30</a:t>
            </a:r>
          </a:p>
          <a:p>
            <a:r>
              <a:rPr lang="it-IT" sz="1800" b="1" dirty="0">
                <a:latin typeface="Arial" panose="020B0604020202020204" pitchFamily="34" charset="0"/>
              </a:rPr>
              <a:t>Competenza Multilinguistica</a:t>
            </a:r>
          </a:p>
          <a:p>
            <a:endParaRPr lang="it-IT" sz="1800" b="1" dirty="0">
              <a:latin typeface="Arial" panose="020B0604020202020204" pitchFamily="34" charset="0"/>
            </a:endParaRPr>
          </a:p>
          <a:p>
            <a:r>
              <a:rPr lang="it-IT" sz="1800" dirty="0">
                <a:latin typeface="Arial" panose="020B0604020202020204" pitchFamily="34" charset="0"/>
              </a:rPr>
              <a:t>La pratica didattica della lingua straniera è più efficace quando si basa su un approccio</a:t>
            </a:r>
          </a:p>
          <a:p>
            <a:r>
              <a:rPr lang="it-IT" sz="1800" dirty="0">
                <a:latin typeface="Arial" panose="020B0604020202020204" pitchFamily="34" charset="0"/>
              </a:rPr>
              <a:t>“comunicativo”, a partire da una situazione, da un contenuto, con obiettivi realistici, </a:t>
            </a:r>
          </a:p>
          <a:p>
            <a:r>
              <a:rPr lang="it-IT" sz="1800" dirty="0">
                <a:latin typeface="Arial" panose="020B0604020202020204" pitchFamily="34" charset="0"/>
              </a:rPr>
              <a:t>motivanti rispetto a interessi, capacità e contesto degli studenti. Il laboratorio individua </a:t>
            </a:r>
          </a:p>
          <a:p>
            <a:r>
              <a:rPr lang="it-IT" sz="1800" dirty="0">
                <a:latin typeface="Arial" panose="020B0604020202020204" pitchFamily="34" charset="0"/>
              </a:rPr>
              <a:t>ambienti di apprendimento che, varcando le mura della scuola o della città, diventano il </a:t>
            </a:r>
          </a:p>
          <a:p>
            <a:r>
              <a:rPr lang="it-IT" sz="1800" dirty="0">
                <a:latin typeface="Arial" panose="020B0604020202020204" pitchFamily="34" charset="0"/>
              </a:rPr>
              <a:t>contesto reale per l’interazione in lingua straniera (incontri nei parchi, nelle</a:t>
            </a:r>
          </a:p>
          <a:p>
            <a:r>
              <a:rPr lang="it-IT" sz="1800" dirty="0">
                <a:latin typeface="Arial" panose="020B0604020202020204" pitchFamily="34" charset="0"/>
              </a:rPr>
              <a:t>biblioteche, nelle comunità virtuali che permettono l’interazione e condivisione di </a:t>
            </a:r>
          </a:p>
          <a:p>
            <a:r>
              <a:rPr lang="it-IT" sz="1800" dirty="0">
                <a:latin typeface="Arial" panose="020B0604020202020204" pitchFamily="34" charset="0"/>
              </a:rPr>
              <a:t>esperienze e di interessi con native speaker della stessa età). Tale approccio sarà </a:t>
            </a:r>
          </a:p>
          <a:p>
            <a:r>
              <a:rPr lang="it-IT" sz="1800" dirty="0">
                <a:latin typeface="Arial" panose="020B0604020202020204" pitchFamily="34" charset="0"/>
              </a:rPr>
              <a:t>seguito anche attraverso la flessibilità nella progettazione didattica a partire dalla </a:t>
            </a:r>
          </a:p>
          <a:p>
            <a:r>
              <a:rPr lang="it-IT" sz="1800" dirty="0">
                <a:latin typeface="Arial" panose="020B0604020202020204" pitchFamily="34" charset="0"/>
              </a:rPr>
              <a:t>diagnosi degli interessi e delle esigenze linguistiche degli studenti.</a:t>
            </a:r>
          </a:p>
        </p:txBody>
      </p:sp>
      <p:graphicFrame>
        <p:nvGraphicFramePr>
          <p:cNvPr id="4" name="Oggetto 3">
            <a:extLst>
              <a:ext uri="{FF2B5EF4-FFF2-40B4-BE49-F238E27FC236}">
                <a16:creationId xmlns:a16="http://schemas.microsoft.com/office/drawing/2014/main" id="{4FAFE932-F094-43AE-B4D9-A1F5A4289E5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52919" y="1123837"/>
          <a:ext cx="2947482" cy="8996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icture" r:id="rId2" imgW="2981741" imgH="647790" progId="PhotoDraw.Document.2">
                  <p:embed/>
                </p:oleObj>
              </mc:Choice>
              <mc:Fallback>
                <p:oleObj name="Picture" r:id="rId2" imgW="2981741" imgH="647790" progId="PhotoDraw.Document.2">
                  <p:embed/>
                  <p:pic>
                    <p:nvPicPr>
                      <p:cNvPr id="4" name="Oggetto 3">
                        <a:extLst>
                          <a:ext uri="{FF2B5EF4-FFF2-40B4-BE49-F238E27FC236}">
                            <a16:creationId xmlns:a16="http://schemas.microsoft.com/office/drawing/2014/main" id="{4FAFE932-F094-43AE-B4D9-A1F5A4289E5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252919" y="1123837"/>
                        <a:ext cx="2947482" cy="8996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050" name="Picture 2" descr="English: a beautiful language - Il Quotidiano In Classe">
            <a:extLst>
              <a:ext uri="{FF2B5EF4-FFF2-40B4-BE49-F238E27FC236}">
                <a16:creationId xmlns:a16="http://schemas.microsoft.com/office/drawing/2014/main" id="{4EC033D7-4CB6-4E0C-92AA-9FBD219988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710" y="4518255"/>
            <a:ext cx="2247900" cy="2038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23779070"/>
      </p:ext>
    </p:extLst>
  </p:cSld>
  <p:clrMapOvr>
    <a:masterClrMapping/>
  </p:clrMapOvr>
</p:sld>
</file>

<file path=ppt/theme/theme1.xml><?xml version="1.0" encoding="utf-8"?>
<a:theme xmlns:a="http://schemas.openxmlformats.org/drawingml/2006/main" name="Cornice">
  <a:themeElements>
    <a:clrScheme name="Cornice">
      <a:dk1>
        <a:srgbClr val="000000"/>
      </a:dk1>
      <a:lt1>
        <a:srgbClr val="FFFFFF"/>
      </a:lt1>
      <a:dk2>
        <a:srgbClr val="545454"/>
      </a:dk2>
      <a:lt2>
        <a:srgbClr val="BFBFBF"/>
      </a:lt2>
      <a:accent1>
        <a:srgbClr val="40BAD2"/>
      </a:accent1>
      <a:accent2>
        <a:srgbClr val="FAB900"/>
      </a:accent2>
      <a:accent3>
        <a:srgbClr val="90BB23"/>
      </a:accent3>
      <a:accent4>
        <a:srgbClr val="EE7008"/>
      </a:accent4>
      <a:accent5>
        <a:srgbClr val="1AB39F"/>
      </a:accent5>
      <a:accent6>
        <a:srgbClr val="D5393D"/>
      </a:accent6>
      <a:hlink>
        <a:srgbClr val="90BB23"/>
      </a:hlink>
      <a:folHlink>
        <a:srgbClr val="EE7008"/>
      </a:folHlink>
    </a:clrScheme>
    <a:fontScheme name="Cornice">
      <a:maj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Cornice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20000"/>
                <a:lumMod val="102000"/>
              </a:schemeClr>
            </a:gs>
            <a:gs pos="48000">
              <a:schemeClr val="phClr">
                <a:tint val="98000"/>
                <a:shade val="90000"/>
                <a:satMod val="110000"/>
                <a:lumMod val="103000"/>
              </a:schemeClr>
            </a:gs>
            <a:gs pos="100000">
              <a:schemeClr val="phClr">
                <a:tint val="98000"/>
                <a:shade val="8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rame" id="{F226E7A2-7162-461C-9490-D27D9DC04E43}" vid="{629A0216-3BBD-45C0-B63F-2683BEA18F6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TM03457475[[fn=Cornice]]</Template>
  <TotalTime>5308</TotalTime>
  <Words>3188</Words>
  <Application>Microsoft Office PowerPoint</Application>
  <PresentationFormat>Widescreen</PresentationFormat>
  <Paragraphs>256</Paragraphs>
  <Slides>21</Slides>
  <Notes>0</Notes>
  <HiddenSlides>0</HiddenSlides>
  <MMClips>0</MMClips>
  <ScaleCrop>false</ScaleCrop>
  <HeadingPairs>
    <vt:vector size="8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Server OLE incorporati</vt:lpstr>
      </vt:variant>
      <vt:variant>
        <vt:i4>2</vt:i4>
      </vt:variant>
      <vt:variant>
        <vt:lpstr>Titoli diapositive</vt:lpstr>
      </vt:variant>
      <vt:variant>
        <vt:i4>21</vt:i4>
      </vt:variant>
    </vt:vector>
  </HeadingPairs>
  <TitlesOfParts>
    <vt:vector size="27" baseType="lpstr">
      <vt:lpstr>Arial</vt:lpstr>
      <vt:lpstr>Corbel</vt:lpstr>
      <vt:lpstr>Wingdings 2</vt:lpstr>
      <vt:lpstr>Cornice</vt:lpstr>
      <vt:lpstr>Picture</vt:lpstr>
      <vt:lpstr>Microsoft PhotoDraw Picture</vt:lpstr>
      <vt:lpstr>Presentazione standard di PowerPoint</vt:lpstr>
      <vt:lpstr>MODULO 1 «MATE NO PROBLEM»</vt:lpstr>
      <vt:lpstr>MODULO 2 «SCRIVIAMO UN PO’»</vt:lpstr>
      <vt:lpstr>MODULO 3 «MATEMATICA IN GRUPPO»</vt:lpstr>
      <vt:lpstr>MODULO 4 «PIU’ BRAVI IN SCIENZE»</vt:lpstr>
      <vt:lpstr>MODULO 5 «ITALIANO IN GRUPPO»</vt:lpstr>
      <vt:lpstr>MODULO 6 «SEMPRE PROBLEMI»</vt:lpstr>
      <vt:lpstr>MODULO 7 «Giochiamo con la matematica»</vt:lpstr>
      <vt:lpstr>MODULO 8 «English is beautiful»</vt:lpstr>
      <vt:lpstr>MODULO 9 «Better in English»</vt:lpstr>
      <vt:lpstr>MODULO 10 «English for me»</vt:lpstr>
      <vt:lpstr>MODULO 11 «Italiano in gioco»</vt:lpstr>
      <vt:lpstr>MODULO 12 «Più bravi in matematica »</vt:lpstr>
      <vt:lpstr>MODULO 13 «Ita no problem»</vt:lpstr>
      <vt:lpstr>MODULO 14 «Progettiamo e costruiamo»</vt:lpstr>
      <vt:lpstr>MODULO 15 «Più bravi in italiano»</vt:lpstr>
      <vt:lpstr>MODULO 16 «Yes I Know»</vt:lpstr>
      <vt:lpstr>Presentazione standard di PowerPoint</vt:lpstr>
      <vt:lpstr>MODULO 1 «Finalmente Sport»</vt:lpstr>
      <vt:lpstr>MODULO 2 «Diritti per tutti»</vt:lpstr>
      <vt:lpstr>MODULO 3 «Tra orti e fattorie»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Tiziana Munari</dc:creator>
  <cp:lastModifiedBy>Tiziana Munari</cp:lastModifiedBy>
  <cp:revision>24</cp:revision>
  <dcterms:created xsi:type="dcterms:W3CDTF">2021-07-13T20:30:02Z</dcterms:created>
  <dcterms:modified xsi:type="dcterms:W3CDTF">2021-07-17T21:41:28Z</dcterms:modified>
</cp:coreProperties>
</file>