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36ED77C-3304-4BCA-B2BE-72BF786E3E83}">
  <a:tblStyle styleId="{C36ED77C-3304-4BCA-B2BE-72BF786E3E8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bb03c9f7b9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1bb03c9f7b9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93b85d8944846f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93b85d8944846f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93b85d8944846f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93b85d8944846f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bb03c9f7b9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1bb03c9f7b9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e08cd02120dddb8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e08cd02120dddb8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42338ddf328d1b2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42338ddf328d1b2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42338ddf328d1b2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42338ddf328d1b2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42338ddf328d1b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42338ddf328d1b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42338ddf328d1b2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42338ddf328d1b2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42338ddf328d1b2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42338ddf328d1b2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5ea1f6192ec9efe2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5ea1f6192ec9efe2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bb03c9f7b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bb03c9f7b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jpg"/><Relationship Id="rId4" Type="http://schemas.openxmlformats.org/officeDocument/2006/relationships/hyperlink" Target="https://drive.google.com/file/d/1IhEiGw4YzNslohsGmTUlBCZwsi837uHZ/view?usp=drivesdk" TargetMode="External"/><Relationship Id="rId5" Type="http://schemas.openxmlformats.org/officeDocument/2006/relationships/hyperlink" Target="http://drive.google.com/file/d/1IhEiGw4YzNslohsGmTUlBCZwsi837uHZ/view" TargetMode="External"/><Relationship Id="rId6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Relationship Id="rId4" Type="http://schemas.openxmlformats.org/officeDocument/2006/relationships/hyperlink" Target="http://drive.google.com/file/d/15fePIXS3XbM7zNNx_npA86ecZJ7xU_iH/view" TargetMode="External"/><Relationship Id="rId5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5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type="ctrTitle"/>
          </p:nvPr>
        </p:nvSpPr>
        <p:spPr>
          <a:xfrm>
            <a:off x="311704" y="1297805"/>
            <a:ext cx="8520600" cy="2547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000000"/>
                </a:solidFill>
                <a:highlight>
                  <a:srgbClr val="FFFF00"/>
                </a:highlight>
              </a:rPr>
              <a:t>CORSO ERASMUS </a:t>
            </a:r>
            <a:endParaRPr b="1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000000"/>
                </a:solidFill>
                <a:highlight>
                  <a:srgbClr val="FFFF00"/>
                </a:highlight>
              </a:rPr>
              <a:t>DIGITAL STORYTELLING</a:t>
            </a:r>
            <a:r>
              <a:rPr b="1" lang="it">
                <a:solidFill>
                  <a:srgbClr val="FFFFFF"/>
                </a:solidFill>
                <a:highlight>
                  <a:srgbClr val="FFFF00"/>
                </a:highlight>
              </a:rPr>
              <a:t> </a:t>
            </a:r>
            <a:endParaRPr b="1">
              <a:solidFill>
                <a:srgbClr val="FFFFFF"/>
              </a:solidFill>
              <a:highlight>
                <a:srgbClr val="FFFF00"/>
              </a:highlight>
            </a:endParaRPr>
          </a:p>
        </p:txBody>
      </p:sp>
      <p:sp>
        <p:nvSpPr>
          <p:cNvPr id="56" name="Google Shape;56;p13"/>
          <p:cNvSpPr txBox="1"/>
          <p:nvPr>
            <p:ph idx="1" type="subTitle"/>
          </p:nvPr>
        </p:nvSpPr>
        <p:spPr>
          <a:xfrm>
            <a:off x="164525" y="4104425"/>
            <a:ext cx="91440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5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000000"/>
                </a:solidFill>
                <a:highlight>
                  <a:srgbClr val="FFFF00"/>
                </a:highlight>
              </a:rPr>
              <a:t>BARCELLONA, 5-10/9/2022</a:t>
            </a:r>
            <a:endParaRPr b="1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000000"/>
                </a:solidFill>
                <a:highlight>
                  <a:srgbClr val="FFFF00"/>
                </a:highlight>
              </a:rPr>
              <a:t>INSEGNANTE LUISA BRAMANTE </a:t>
            </a:r>
            <a:endParaRPr b="1">
              <a:solidFill>
                <a:srgbClr val="000000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2"/>
          <p:cNvSpPr txBox="1"/>
          <p:nvPr/>
        </p:nvSpPr>
        <p:spPr>
          <a:xfrm>
            <a:off x="313850" y="1486650"/>
            <a:ext cx="2663700" cy="21702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Char char="●"/>
            </a:pPr>
            <a:r>
              <a:rPr b="1" lang="it" sz="2500">
                <a:solidFill>
                  <a:schemeClr val="dk1"/>
                </a:solidFill>
                <a:highlight>
                  <a:srgbClr val="FFFF00"/>
                </a:highlight>
              </a:rPr>
              <a:t>i 7 passaggi utili per creare una storia:</a:t>
            </a:r>
            <a:endParaRPr sz="2500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u="sng">
              <a:solidFill>
                <a:schemeClr val="dk1"/>
              </a:solidFill>
              <a:highlight>
                <a:schemeClr val="accent6"/>
              </a:highlight>
            </a:endParaRPr>
          </a:p>
        </p:txBody>
      </p:sp>
      <p:graphicFrame>
        <p:nvGraphicFramePr>
          <p:cNvPr id="119" name="Google Shape;119;p22"/>
          <p:cNvGraphicFramePr/>
          <p:nvPr/>
        </p:nvGraphicFramePr>
        <p:xfrm>
          <a:off x="3252200" y="36336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{C36ED77C-3304-4BCA-B2BE-72BF786E3E83}</a:tableStyleId>
              </a:tblPr>
              <a:tblGrid>
                <a:gridCol w="2840700"/>
                <a:gridCol w="2981850"/>
              </a:tblGrid>
              <a:tr h="765950">
                <a:tc>
                  <a:txBody>
                    <a:bodyPr/>
                    <a:lstStyle/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AutoNum type="arabicPeriod"/>
                      </a:pPr>
                      <a:r>
                        <a:rPr b="1" lang="it" sz="1200"/>
                        <a:t>SCELTA DELL’ARGOMENTO </a:t>
                      </a:r>
                      <a:endParaRPr b="1" sz="1200"/>
                    </a:p>
                  </a:txBody>
                  <a:tcPr marT="63500" marB="63500" marR="63500" marL="6350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1200"/>
                        <a:t>i bambini hanno scelto come protagonista un riccio che sta per andare in letargo</a:t>
                      </a:r>
                      <a:endParaRPr sz="1200"/>
                    </a:p>
                  </a:txBody>
                  <a:tcPr marT="63500" marB="63500" marR="63500" marL="63500">
                    <a:solidFill>
                      <a:schemeClr val="lt1"/>
                    </a:solidFill>
                  </a:tcPr>
                </a:tc>
              </a:tr>
              <a:tr h="1206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sz="1200"/>
                        <a:t>2.        DEFINIRE LO SCOPO</a:t>
                      </a:r>
                      <a:endParaRPr b="1"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sz="1200"/>
                        <a:t>           DELLA STORIA</a:t>
                      </a:r>
                      <a:endParaRPr b="1" sz="1200"/>
                    </a:p>
                  </a:txBody>
                  <a:tcPr marT="63500" marB="63500" marR="63500" marL="6350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1200"/>
                        <a:t>la storia parla dell’autunno e dei suoi cambiamenti ma è soprattutto incentrata sull’amicizia e sull’importanza dell’aiutarsi per superare i problemi </a:t>
                      </a:r>
                      <a:endParaRPr sz="1200"/>
                    </a:p>
                  </a:txBody>
                  <a:tcPr marT="63500" marB="63500" marR="63500" marL="63500">
                    <a:solidFill>
                      <a:schemeClr val="lt1"/>
                    </a:solidFill>
                  </a:tcPr>
                </a:tc>
              </a:tr>
              <a:tr h="571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sz="1200"/>
                        <a:t>3.         SCEGLIERE UN TITOLO   </a:t>
                      </a:r>
                      <a:endParaRPr b="1"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sz="1200"/>
                        <a:t>            ACCATTIVANTE</a:t>
                      </a:r>
                      <a:endParaRPr b="1" sz="1200"/>
                    </a:p>
                  </a:txBody>
                  <a:tcPr marT="63500" marB="63500" marR="63500" marL="6350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1200"/>
                        <a:t>i bimbi hanno scelto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1200"/>
                        <a:t> “IL RICCIO GIOVI”</a:t>
                      </a:r>
                      <a:endParaRPr sz="1200"/>
                    </a:p>
                  </a:txBody>
                  <a:tcPr marT="63500" marB="63500" marR="63500" marL="63500">
                    <a:solidFill>
                      <a:schemeClr val="lt1"/>
                    </a:solidFill>
                  </a:tcPr>
                </a:tc>
              </a:tr>
              <a:tr h="1418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sz="1200"/>
                        <a:t>4.         DELINEARE IL PUBBLICO A </a:t>
                      </a:r>
                      <a:endParaRPr b="1"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sz="1200"/>
                        <a:t>            CUI è RIVOLTO </a:t>
                      </a:r>
                      <a:endParaRPr b="1" sz="1200"/>
                    </a:p>
                  </a:txBody>
                  <a:tcPr marT="63500" marB="63500" marR="63500" marL="6350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1200"/>
                        <a:t>il pubblico sarà: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1200"/>
                        <a:t>- la classe stessa,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1200"/>
                        <a:t>- i genitori dei bambini ( l’attività verrà messa su Classroom) 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1200"/>
                        <a:t>- e per disseminazione verrà proposta anche alle altre prime del plesso</a:t>
                      </a:r>
                      <a:endParaRPr sz="1200"/>
                    </a:p>
                  </a:txBody>
                  <a:tcPr marT="63500" marB="63500" marR="63500" marL="63500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20" name="Google Shape;120;p22"/>
          <p:cNvSpPr txBox="1"/>
          <p:nvPr/>
        </p:nvSpPr>
        <p:spPr>
          <a:xfrm>
            <a:off x="5485050" y="4424825"/>
            <a:ext cx="1229700" cy="400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(continua..)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23"/>
          <p:cNvSpPr txBox="1"/>
          <p:nvPr/>
        </p:nvSpPr>
        <p:spPr>
          <a:xfrm>
            <a:off x="234825" y="1455300"/>
            <a:ext cx="2580000" cy="22329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Char char="●"/>
            </a:pPr>
            <a:r>
              <a:rPr b="1" lang="it" sz="2500">
                <a:solidFill>
                  <a:schemeClr val="dk1"/>
                </a:solidFill>
                <a:highlight>
                  <a:srgbClr val="FFFF00"/>
                </a:highlight>
              </a:rPr>
              <a:t>i 7 passaggi utili per creare una storia:</a:t>
            </a:r>
            <a:endParaRPr sz="2500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u="sng"/>
          </a:p>
        </p:txBody>
      </p:sp>
      <p:graphicFrame>
        <p:nvGraphicFramePr>
          <p:cNvPr id="127" name="Google Shape;127;p23"/>
          <p:cNvGraphicFramePr/>
          <p:nvPr/>
        </p:nvGraphicFramePr>
        <p:xfrm>
          <a:off x="3007211" y="17362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{C36ED77C-3304-4BCA-B2BE-72BF786E3E83}</a:tableStyleId>
              </a:tblPr>
              <a:tblGrid>
                <a:gridCol w="3042200"/>
                <a:gridCol w="3042200"/>
              </a:tblGrid>
              <a:tr h="2500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sz="1200"/>
                        <a:t>5.       DEFINIRE GLI INTENTI </a:t>
                      </a:r>
                      <a:endParaRPr b="1"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sz="1200"/>
                        <a:t>          EDUCATIVI DEL LAVORO NEL </a:t>
                      </a:r>
                      <a:endParaRPr b="1"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sz="1200"/>
                        <a:t>          COMPLESSO</a:t>
                      </a:r>
                      <a:endParaRPr b="1" sz="1200"/>
                    </a:p>
                  </a:txBody>
                  <a:tcPr marT="63500" marB="63500" marR="63500" marL="6350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Char char="-"/>
                      </a:pPr>
                      <a:r>
                        <a:rPr lang="it" sz="1200"/>
                        <a:t>consolidare le conoscenze relative alle caratteristiche dell’autunno</a:t>
                      </a:r>
                      <a:endParaRPr sz="1200"/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Char char="-"/>
                      </a:pPr>
                      <a:r>
                        <a:rPr lang="it" sz="1200"/>
                        <a:t>avvicinare i giovani studenti al mondo dello storytelling, facendo scegliere loro gli elementi di una nuova storia da inventare ed elaborare le sequenze cronologiche e narrative</a:t>
                      </a:r>
                      <a:endParaRPr sz="1200"/>
                    </a:p>
                    <a:p>
                      <a:pPr indent="-3048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Char char="-"/>
                      </a:pPr>
                      <a:r>
                        <a:rPr lang="it" sz="1200"/>
                        <a:t>rinforzare i concetti dell’amicizia e dell’aiuto reciproco come basi sicure nelle relazioni scolastiche e di vita</a:t>
                      </a:r>
                      <a:endParaRPr sz="1200"/>
                    </a:p>
                  </a:txBody>
                  <a:tcPr marT="63500" marB="63500" marR="63500" marL="63500">
                    <a:solidFill>
                      <a:schemeClr val="lt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sz="1200"/>
                        <a:t>6.       SARà UN LAVORO PER LA </a:t>
                      </a:r>
                      <a:endParaRPr b="1"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sz="1200"/>
                        <a:t>          CLASSE O PER UN </a:t>
                      </a:r>
                      <a:endParaRPr b="1"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sz="1200"/>
                        <a:t>          APPRENDIMENTO INFORMALE ?</a:t>
                      </a:r>
                      <a:endParaRPr b="1" sz="1200"/>
                    </a:p>
                  </a:txBody>
                  <a:tcPr marT="63500" marB="63500" marR="63500" marL="6350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1200"/>
                        <a:t>          </a:t>
                      </a:r>
                      <a:r>
                        <a:rPr lang="it" sz="1200"/>
                        <a:t>attività destinata alla classe </a:t>
                      </a:r>
                      <a:endParaRPr sz="1200"/>
                    </a:p>
                  </a:txBody>
                  <a:tcPr marT="63500" marB="63500" marR="63500" marL="63500">
                    <a:solidFill>
                      <a:schemeClr val="lt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sz="1200"/>
                        <a:t>7.       COSA SI VUOLE CHE IL </a:t>
                      </a:r>
                      <a:endParaRPr b="1"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sz="1200"/>
                        <a:t>          PUBBLICO/DESTINATARIO </a:t>
                      </a:r>
                      <a:endParaRPr b="1"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sz="1200"/>
                        <a:t>          FINALE PORTI CON Sé DOPO </a:t>
                      </a:r>
                      <a:endParaRPr b="1"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sz="1200"/>
                        <a:t>          AVER VISIONATO QUESTO </a:t>
                      </a:r>
                      <a:endParaRPr b="1"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sz="1200"/>
                        <a:t>          LAVORO ?</a:t>
                      </a:r>
                      <a:endParaRPr b="1" sz="1200"/>
                    </a:p>
                  </a:txBody>
                  <a:tcPr marT="63500" marB="63500" marR="63500" marL="63500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1200"/>
                        <a:t>L’intento sarebbe quello di raccontare una semplice storia sull’amicizia, inserita nel contesto autunnale. Il pubblico potrà apprezzare i disegni dei bambini, il loro racconto orale e il lieto fine di un bel racconto sull’amicizia tra animali.</a:t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/>
                    </a:p>
                  </a:txBody>
                  <a:tcPr marT="63500" marB="63500" marR="63500" marL="63500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4"/>
          <p:cNvSpPr txBox="1"/>
          <p:nvPr/>
        </p:nvSpPr>
        <p:spPr>
          <a:xfrm>
            <a:off x="252600" y="1623150"/>
            <a:ext cx="3000000" cy="18972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Char char="●"/>
            </a:pPr>
            <a:r>
              <a:rPr b="1" lang="it" sz="2500">
                <a:solidFill>
                  <a:schemeClr val="dk1"/>
                </a:solidFill>
                <a:highlight>
                  <a:srgbClr val="FFFF00"/>
                </a:highlight>
              </a:rPr>
              <a:t>gli</a:t>
            </a:r>
            <a:r>
              <a:rPr b="1" lang="it" sz="2500">
                <a:solidFill>
                  <a:schemeClr val="dk1"/>
                </a:solidFill>
                <a:highlight>
                  <a:srgbClr val="FFFF00"/>
                </a:highlight>
              </a:rPr>
              <a:t> elementi che hanno reso la storia digitale:</a:t>
            </a:r>
            <a:endParaRPr/>
          </a:p>
        </p:txBody>
      </p:sp>
      <p:graphicFrame>
        <p:nvGraphicFramePr>
          <p:cNvPr id="134" name="Google Shape;134;p24"/>
          <p:cNvGraphicFramePr/>
          <p:nvPr/>
        </p:nvGraphicFramePr>
        <p:xfrm>
          <a:off x="3326636" y="38936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{C36ED77C-3304-4BCA-B2BE-72BF786E3E83}</a:tableStyleId>
              </a:tblPr>
              <a:tblGrid>
                <a:gridCol w="5731200"/>
              </a:tblGrid>
              <a:tr h="789500">
                <a:tc>
                  <a:txBody>
                    <a:bodyPr/>
                    <a:lstStyle/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Char char="●"/>
                      </a:pPr>
                      <a:r>
                        <a:rPr lang="it" sz="2200"/>
                        <a:t>con iMovie è stato realizzato un video </a:t>
                      </a:r>
                      <a:endParaRPr sz="2200"/>
                    </a:p>
                  </a:txBody>
                  <a:tcPr marT="63500" marB="63500" marR="63500" marL="63500">
                    <a:solidFill>
                      <a:schemeClr val="lt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Char char="●"/>
                      </a:pPr>
                      <a:r>
                        <a:rPr lang="it" sz="2200"/>
                        <a:t>è stata data importanza all’audio, registrando la voce degli alunni che raccontano la storia, </a:t>
                      </a:r>
                      <a:endParaRPr sz="2200"/>
                    </a:p>
                  </a:txBody>
                  <a:tcPr marT="63500" marB="63500" marR="63500" marL="63500">
                    <a:solidFill>
                      <a:schemeClr val="lt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Char char="●"/>
                      </a:pPr>
                      <a:r>
                        <a:rPr lang="it" sz="2200"/>
                        <a:t>è stata inserita la musica per allietare il racconto</a:t>
                      </a:r>
                      <a:endParaRPr sz="2200"/>
                    </a:p>
                  </a:txBody>
                  <a:tcPr marT="63500" marB="63500" marR="63500" marL="63500">
                    <a:solidFill>
                      <a:schemeClr val="lt1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-3683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Char char="●"/>
                      </a:pPr>
                      <a:r>
                        <a:rPr lang="it" sz="2200"/>
                        <a:t>sono stati inseriti i disegni dei bambini e i titoli iniziale e di coda </a:t>
                      </a:r>
                      <a:endParaRPr sz="2200"/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200"/>
                    </a:p>
                  </a:txBody>
                  <a:tcPr marT="63500" marB="63500" marR="63500" marL="63500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135" name="Google Shape;135;p24"/>
          <p:cNvSpPr txBox="1"/>
          <p:nvPr/>
        </p:nvSpPr>
        <p:spPr>
          <a:xfrm>
            <a:off x="252600" y="4332175"/>
            <a:ext cx="8748600" cy="4926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</a:pPr>
            <a:r>
              <a:rPr b="1" lang="it" sz="2000" u="sng">
                <a:solidFill>
                  <a:schemeClr val="dk1"/>
                </a:solidFill>
              </a:rPr>
              <a:t>Tecnologie sfruttate:</a:t>
            </a:r>
            <a:r>
              <a:rPr lang="it" sz="2000">
                <a:solidFill>
                  <a:schemeClr val="dk1"/>
                </a:solidFill>
              </a:rPr>
              <a:t> La app usata è </a:t>
            </a:r>
            <a:r>
              <a:rPr b="1" lang="it" sz="2000">
                <a:solidFill>
                  <a:schemeClr val="dk1"/>
                </a:solidFill>
              </a:rPr>
              <a:t>iMovie</a:t>
            </a:r>
            <a:r>
              <a:rPr lang="it" sz="2000">
                <a:solidFill>
                  <a:schemeClr val="dk1"/>
                </a:solidFill>
              </a:rPr>
              <a:t>.</a:t>
            </a:r>
            <a:endParaRPr sz="22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5"/>
          <p:cNvSpPr txBox="1"/>
          <p:nvPr/>
        </p:nvSpPr>
        <p:spPr>
          <a:xfrm>
            <a:off x="1606200" y="376450"/>
            <a:ext cx="5931600" cy="6156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800">
                <a:solidFill>
                  <a:schemeClr val="dk1"/>
                </a:solidFill>
              </a:rPr>
              <a:t>Prodotto finale realizzato: </a:t>
            </a:r>
            <a:r>
              <a:rPr b="1" lang="it" sz="2800" u="sng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Video</a:t>
            </a:r>
            <a:endParaRPr b="1" sz="2800">
              <a:solidFill>
                <a:schemeClr val="dk1"/>
              </a:solidFill>
            </a:endParaRPr>
          </a:p>
        </p:txBody>
      </p:sp>
      <p:pic>
        <p:nvPicPr>
          <p:cNvPr id="142" name="Google Shape;142;p25" title="IL RICCIO GIOVI 1^D.MOV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85400" y="1272925"/>
            <a:ext cx="6573202" cy="3697426"/>
          </a:xfrm>
          <a:prstGeom prst="rect">
            <a:avLst/>
          </a:prstGeom>
          <a:noFill/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4" cy="514349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2" name="Google Shape;62;p14"/>
          <p:cNvGraphicFramePr/>
          <p:nvPr/>
        </p:nvGraphicFramePr>
        <p:xfrm>
          <a:off x="3379051" y="20588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{C36ED77C-3304-4BCA-B2BE-72BF786E3E83}</a:tableStyleId>
              </a:tblPr>
              <a:tblGrid>
                <a:gridCol w="5360100"/>
              </a:tblGrid>
              <a:tr h="66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1600"/>
                        <a:t>SCELTA DELL’</a:t>
                      </a:r>
                      <a:r>
                        <a:rPr b="1" lang="it" sz="1600">
                          <a:highlight>
                            <a:schemeClr val="accent6"/>
                          </a:highlight>
                        </a:rPr>
                        <a:t>ARGOMENTO</a:t>
                      </a:r>
                      <a:r>
                        <a:rPr lang="it" sz="1600"/>
                        <a:t> SU CUI SI LAVORERÀ E DA PRESENTARE A UN PUBBLICO</a:t>
                      </a:r>
                      <a:endParaRPr sz="1600"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  <a:tr h="485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1600"/>
                        <a:t>DEFINIRE LO </a:t>
                      </a:r>
                      <a:r>
                        <a:rPr b="1" lang="it" sz="1600">
                          <a:highlight>
                            <a:schemeClr val="accent6"/>
                          </a:highlight>
                        </a:rPr>
                        <a:t>SCOPO/OBIETTIVO</a:t>
                      </a:r>
                      <a:r>
                        <a:rPr lang="it" sz="1600"/>
                        <a:t> DELL’ARGOMENTO PRESENTATO</a:t>
                      </a:r>
                      <a:endParaRPr sz="1600"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  <a:tr h="66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1600"/>
                        <a:t>SCEGLIERE UN </a:t>
                      </a:r>
                      <a:r>
                        <a:rPr b="1" lang="it" sz="1600">
                          <a:highlight>
                            <a:schemeClr val="accent6"/>
                          </a:highlight>
                        </a:rPr>
                        <a:t>TITOLO ACCATTIVANTE</a:t>
                      </a:r>
                      <a:r>
                        <a:rPr lang="it" sz="1600"/>
                        <a:t> PER ATTIRARE L’ATTENZIONE</a:t>
                      </a:r>
                      <a:endParaRPr sz="1600"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  <a:tr h="485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1600"/>
                        <a:t>DELINEARE IL </a:t>
                      </a:r>
                      <a:r>
                        <a:rPr b="1" lang="it" sz="1600">
                          <a:highlight>
                            <a:schemeClr val="accent6"/>
                          </a:highlight>
                        </a:rPr>
                        <a:t>PUBBLICO</a:t>
                      </a:r>
                      <a:r>
                        <a:rPr lang="it" sz="1600"/>
                        <a:t> A CUI È </a:t>
                      </a:r>
                      <a:r>
                        <a:rPr lang="it" sz="1600"/>
                        <a:t>RIVOLTO IL</a:t>
                      </a:r>
                      <a:r>
                        <a:rPr lang="it" sz="1600"/>
                        <a:t> LAVORO</a:t>
                      </a:r>
                      <a:endParaRPr sz="1600"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  <a:tr h="485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1600"/>
                        <a:t>DEFINIRE QUALI SONO GLI </a:t>
                      </a:r>
                      <a:r>
                        <a:rPr b="1" lang="it" sz="1600">
                          <a:highlight>
                            <a:schemeClr val="accent6"/>
                          </a:highlight>
                        </a:rPr>
                        <a:t>INTENTI EDUCATIVI</a:t>
                      </a:r>
                      <a:r>
                        <a:rPr lang="it" sz="1600"/>
                        <a:t> DEL PROPRIO LAVORO</a:t>
                      </a:r>
                      <a:endParaRPr sz="1600"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  <a:tr h="664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1600"/>
                        <a:t>SARÀ UN LAVORO </a:t>
                      </a:r>
                      <a:r>
                        <a:rPr b="1" lang="it" sz="1600">
                          <a:highlight>
                            <a:schemeClr val="accent6"/>
                          </a:highlight>
                        </a:rPr>
                        <a:t>PER LA CLASSE O PER UN APPRENDIMENTO INFORMALE</a:t>
                      </a:r>
                      <a:r>
                        <a:rPr lang="it" sz="1600"/>
                        <a:t> ?</a:t>
                      </a:r>
                      <a:endParaRPr sz="1600"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  <a:tr h="844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1600"/>
                        <a:t>COSA SI VUOLE CHE IL PUBBLICO/DESTINATARIO FINALE </a:t>
                      </a:r>
                      <a:r>
                        <a:rPr b="1" lang="it" sz="1600">
                          <a:highlight>
                            <a:schemeClr val="accent6"/>
                          </a:highlight>
                        </a:rPr>
                        <a:t>PORTI CON </a:t>
                      </a:r>
                      <a:r>
                        <a:rPr b="1" lang="it" sz="1600">
                          <a:highlight>
                            <a:schemeClr val="accent6"/>
                          </a:highlight>
                        </a:rPr>
                        <a:t>SÉ DOPO</a:t>
                      </a:r>
                      <a:r>
                        <a:rPr lang="it" sz="1600"/>
                        <a:t> AVER VISIONATO QUESTO LAVORO</a:t>
                      </a:r>
                      <a:endParaRPr sz="1600"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3" name="Google Shape;63;p14"/>
          <p:cNvSpPr txBox="1"/>
          <p:nvPr/>
        </p:nvSpPr>
        <p:spPr>
          <a:xfrm>
            <a:off x="304218" y="1071751"/>
            <a:ext cx="2774700" cy="30000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b="1" lang="it" sz="2500">
                <a:highlight>
                  <a:srgbClr val="FFFF00"/>
                </a:highlight>
              </a:rPr>
              <a:t>i </a:t>
            </a:r>
            <a:r>
              <a:rPr b="1" lang="it" sz="2500">
                <a:highlight>
                  <a:srgbClr val="FFFF00"/>
                </a:highlight>
              </a:rPr>
              <a:t>7 passaggi utili per creare una storia:</a:t>
            </a:r>
            <a:endParaRPr sz="2500"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9" name="Google Shape;69;p15"/>
          <p:cNvGraphicFramePr/>
          <p:nvPr/>
        </p:nvGraphicFramePr>
        <p:xfrm>
          <a:off x="3187639" y="81915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{C36ED77C-3304-4BCA-B2BE-72BF786E3E83}</a:tableStyleId>
              </a:tblPr>
              <a:tblGrid>
                <a:gridCol w="5731200"/>
              </a:tblGrid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2000"/>
                        <a:t>il </a:t>
                      </a:r>
                      <a:r>
                        <a:rPr b="1" lang="it" sz="2000">
                          <a:highlight>
                            <a:schemeClr val="accent6"/>
                          </a:highlight>
                        </a:rPr>
                        <a:t>testo videoscritto</a:t>
                      </a:r>
                      <a:r>
                        <a:rPr lang="it" sz="2000"/>
                        <a:t> (Gdoc, una presentazione Power Point,..)</a:t>
                      </a:r>
                      <a:endParaRPr sz="2000"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2000"/>
                        <a:t>l’</a:t>
                      </a:r>
                      <a:r>
                        <a:rPr b="1" lang="it" sz="2000">
                          <a:highlight>
                            <a:schemeClr val="accent6"/>
                          </a:highlight>
                        </a:rPr>
                        <a:t>audio</a:t>
                      </a:r>
                      <a:r>
                        <a:rPr lang="it" sz="2000"/>
                        <a:t> (la registrazione della voce di un alunno che racconta..)</a:t>
                      </a:r>
                      <a:endParaRPr sz="2000"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2000"/>
                        <a:t>il </a:t>
                      </a:r>
                      <a:r>
                        <a:rPr b="1" lang="it" sz="2000">
                          <a:highlight>
                            <a:schemeClr val="accent6"/>
                          </a:highlight>
                        </a:rPr>
                        <a:t>video</a:t>
                      </a:r>
                      <a:r>
                        <a:rPr b="1" lang="it" sz="1200">
                          <a:highlight>
                            <a:schemeClr val="accent6"/>
                          </a:highlight>
                        </a:rPr>
                        <a:t> </a:t>
                      </a:r>
                      <a:endParaRPr b="1" sz="1200">
                        <a:highlight>
                          <a:schemeClr val="accent6"/>
                        </a:highlight>
                      </a:endParaRPr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sz="2000">
                          <a:highlight>
                            <a:schemeClr val="accent6"/>
                          </a:highlight>
                        </a:rPr>
                        <a:t>immagini</a:t>
                      </a:r>
                      <a:r>
                        <a:rPr lang="it" sz="2000"/>
                        <a:t> (figure, foto, opere d’arte..)</a:t>
                      </a:r>
                      <a:endParaRPr sz="2000"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2000"/>
                        <a:t>i </a:t>
                      </a:r>
                      <a:r>
                        <a:rPr b="1" lang="it" sz="2000">
                          <a:highlight>
                            <a:schemeClr val="accent6"/>
                          </a:highlight>
                        </a:rPr>
                        <a:t>meme</a:t>
                      </a:r>
                      <a:r>
                        <a:rPr lang="it" sz="1200"/>
                        <a:t> </a:t>
                      </a:r>
                      <a:endParaRPr sz="1200"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2000"/>
                        <a:t>un </a:t>
                      </a:r>
                      <a:r>
                        <a:rPr b="1" lang="it" sz="2000">
                          <a:highlight>
                            <a:schemeClr val="accent6"/>
                          </a:highlight>
                        </a:rPr>
                        <a:t>semplice quiz digitale</a:t>
                      </a:r>
                      <a:r>
                        <a:rPr lang="it" sz="2000"/>
                        <a:t> per mantenere alta l’attenzione </a:t>
                      </a:r>
                      <a:r>
                        <a:rPr lang="it" sz="2000"/>
                        <a:t>durante la lezione..</a:t>
                      </a:r>
                      <a:endParaRPr sz="2000"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0" name="Google Shape;70;p15"/>
          <p:cNvSpPr txBox="1"/>
          <p:nvPr/>
        </p:nvSpPr>
        <p:spPr>
          <a:xfrm>
            <a:off x="162025" y="1098000"/>
            <a:ext cx="2774100" cy="29475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b="1" lang="it" sz="2500">
                <a:highlight>
                  <a:srgbClr val="FFFF00"/>
                </a:highlight>
              </a:rPr>
              <a:t>6 semplici elementi che possono rendere una storia digitale:</a:t>
            </a:r>
            <a:endParaRPr b="1" sz="2500"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6" name="Google Shape;76;p16"/>
          <p:cNvGraphicFramePr/>
          <p:nvPr/>
        </p:nvGraphicFramePr>
        <p:xfrm>
          <a:off x="3176701" y="13653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{C36ED77C-3304-4BCA-B2BE-72BF786E3E83}</a:tableStyleId>
              </a:tblPr>
              <a:tblGrid>
                <a:gridCol w="5731200"/>
              </a:tblGrid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/>
                        <a:t>IMPORTANZA DEL</a:t>
                      </a:r>
                      <a:r>
                        <a:rPr b="1" lang="it"/>
                        <a:t> </a:t>
                      </a:r>
                      <a:r>
                        <a:rPr b="1" lang="it">
                          <a:highlight>
                            <a:schemeClr val="accent6"/>
                          </a:highlight>
                        </a:rPr>
                        <a:t>PUNTO DI VISTA</a:t>
                      </a:r>
                      <a:r>
                        <a:rPr lang="it"/>
                        <a:t> (P.ES. QUAL È LA PROSPETTIVA DELL’AUTORE? OPPURE: QUAL È IL PUNTO DI VISTA CHE SI VUOLE METTERE IN RILIEVO?)</a:t>
                      </a:r>
                      <a:endParaRPr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>
                          <a:highlight>
                            <a:schemeClr val="accent6"/>
                          </a:highlight>
                        </a:rPr>
                        <a:t>DOMANDA</a:t>
                      </a:r>
                      <a:r>
                        <a:rPr lang="it">
                          <a:highlight>
                            <a:schemeClr val="accent6"/>
                          </a:highlight>
                        </a:rPr>
                        <a:t> </a:t>
                      </a:r>
                      <a:r>
                        <a:rPr lang="it"/>
                        <a:t>INSITA NELLA STORIA/RACCONTO: ALLA FINE DELLA STORIA AVRÀ UNA RISPOSTA?</a:t>
                      </a:r>
                      <a:endParaRPr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/>
                        <a:t>RACCONTO IN </a:t>
                      </a:r>
                      <a:r>
                        <a:rPr b="1" lang="it">
                          <a:highlight>
                            <a:schemeClr val="accent6"/>
                          </a:highlight>
                        </a:rPr>
                        <a:t>CHIAVE EMOTIVA</a:t>
                      </a:r>
                      <a:r>
                        <a:rPr lang="it"/>
                        <a:t>: PRESENTARE LA STORIA IN MODO PERSONALE ED EMOTIVAMENTE FORTE FA LA DIFFERENZA</a:t>
                      </a:r>
                      <a:endParaRPr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/>
                        <a:t>IL DONO/USO DELLA </a:t>
                      </a:r>
                      <a:r>
                        <a:rPr b="1" lang="it">
                          <a:highlight>
                            <a:schemeClr val="accent6"/>
                          </a:highlight>
                        </a:rPr>
                        <a:t>VOCE</a:t>
                      </a:r>
                      <a:r>
                        <a:rPr lang="it"/>
                        <a:t>: UN ALTRO MODO DI RENDERE PERSONALE ED EMOTIVAMENTE COINVOLGENTE LA PRESENTAZIONE</a:t>
                      </a:r>
                      <a:endParaRPr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/>
                        <a:t>IL POTERE DELLA </a:t>
                      </a:r>
                      <a:r>
                        <a:rPr b="1" lang="it">
                          <a:highlight>
                            <a:schemeClr val="accent6"/>
                          </a:highlight>
                        </a:rPr>
                        <a:t>COLONNA SONORA</a:t>
                      </a:r>
                      <a:r>
                        <a:rPr lang="it"/>
                        <a:t>: UN ALTRO MODO DI RINFORZARE IL MODO DI RACCONTARE E CATTURARE L’ATTENZIONE SUL MESSAGGIO/SULLA STORIA</a:t>
                      </a:r>
                      <a:endParaRPr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/>
                        <a:t>IL POTERE DELLA </a:t>
                      </a:r>
                      <a:r>
                        <a:rPr b="1" lang="it">
                          <a:highlight>
                            <a:schemeClr val="accent6"/>
                          </a:highlight>
                        </a:rPr>
                        <a:t>SEMPLICITÀ</a:t>
                      </a:r>
                      <a:r>
                        <a:rPr lang="it"/>
                        <a:t>: POCO MA SUFFICIENTE È SEMPRE MEGLIO DEL TROPPO E RIDONDANTE</a:t>
                      </a:r>
                      <a:endParaRPr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/>
                        <a:t>IL GIUSTO </a:t>
                      </a:r>
                      <a:r>
                        <a:rPr b="1" lang="it">
                          <a:highlight>
                            <a:schemeClr val="accent6"/>
                          </a:highlight>
                        </a:rPr>
                        <a:t>RITMO</a:t>
                      </a:r>
                      <a:r>
                        <a:rPr b="1" lang="it"/>
                        <a:t> </a:t>
                      </a:r>
                      <a:r>
                        <a:rPr lang="it"/>
                        <a:t>DEL RACCONTO: NON ESSERE TROPPO VELOCI </a:t>
                      </a:r>
                      <a:r>
                        <a:rPr lang="it"/>
                        <a:t>NÉ LENTI,</a:t>
                      </a:r>
                      <a:r>
                        <a:rPr lang="it"/>
                        <a:t> DANDO LA GIUSTA IMPORTANZA (in termini di TEMPO)  A CIÓ CHE SI VUOLE SOTTOLINEARE</a:t>
                      </a:r>
                      <a:endParaRPr/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7" name="Google Shape;77;p16"/>
          <p:cNvSpPr txBox="1"/>
          <p:nvPr/>
        </p:nvSpPr>
        <p:spPr>
          <a:xfrm>
            <a:off x="225920" y="1417800"/>
            <a:ext cx="2617800" cy="23079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b="1" lang="it" sz="2500">
                <a:highlight>
                  <a:srgbClr val="FFFF00"/>
                </a:highlight>
              </a:rPr>
              <a:t>i </a:t>
            </a:r>
            <a:r>
              <a:rPr b="1" lang="it" sz="2500">
                <a:highlight>
                  <a:srgbClr val="FFFF00"/>
                </a:highlight>
              </a:rPr>
              <a:t>7 elementi di una storia digitale:</a:t>
            </a:r>
            <a:endParaRPr b="1" sz="2500">
              <a:highlight>
                <a:srgbClr val="FFFF00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/>
          <p:nvPr/>
        </p:nvSpPr>
        <p:spPr>
          <a:xfrm>
            <a:off x="147652" y="1373100"/>
            <a:ext cx="2472000" cy="23973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Char char="●"/>
            </a:pPr>
            <a:r>
              <a:rPr b="1" lang="it" sz="2500">
                <a:solidFill>
                  <a:schemeClr val="dk1"/>
                </a:solidFill>
                <a:highlight>
                  <a:srgbClr val="FFFF00"/>
                </a:highlight>
              </a:rPr>
              <a:t>modello utile per la stesura delle sequenze: </a:t>
            </a:r>
            <a:endParaRPr b="1" sz="2500">
              <a:solidFill>
                <a:schemeClr val="dk1"/>
              </a:solidFill>
              <a:highlight>
                <a:srgbClr val="FFFF00"/>
              </a:highlight>
            </a:endParaRPr>
          </a:p>
        </p:txBody>
      </p:sp>
      <p:pic>
        <p:nvPicPr>
          <p:cNvPr id="84" name="Google Shape;84;p17"/>
          <p:cNvPicPr preferRelativeResize="0"/>
          <p:nvPr/>
        </p:nvPicPr>
        <p:blipFill rotWithShape="1">
          <a:blip r:embed="rId4">
            <a:alphaModFix/>
          </a:blip>
          <a:srcRect b="0" l="0" r="6942" t="8883"/>
          <a:stretch/>
        </p:blipFill>
        <p:spPr>
          <a:xfrm>
            <a:off x="2814201" y="315838"/>
            <a:ext cx="6143852" cy="4511823"/>
          </a:xfrm>
          <a:prstGeom prst="rect">
            <a:avLst/>
          </a:prstGeom>
          <a:noFill/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8"/>
          <p:cNvSpPr txBox="1"/>
          <p:nvPr/>
        </p:nvSpPr>
        <p:spPr>
          <a:xfrm>
            <a:off x="229700" y="1382700"/>
            <a:ext cx="3000000" cy="23781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  <a:highlight>
                <a:srgbClr val="FFFF00"/>
              </a:highlight>
            </a:endParaRPr>
          </a:p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Char char="●"/>
            </a:pPr>
            <a:r>
              <a:rPr b="1" lang="it" sz="2500">
                <a:solidFill>
                  <a:schemeClr val="dk1"/>
                </a:solidFill>
                <a:highlight>
                  <a:srgbClr val="FFFF00"/>
                </a:highlight>
              </a:rPr>
              <a:t>strumenti utili per rendere una storia </a:t>
            </a:r>
            <a:r>
              <a:rPr b="1" lang="it" sz="2500">
                <a:solidFill>
                  <a:schemeClr val="dk1"/>
                </a:solidFill>
                <a:highlight>
                  <a:srgbClr val="FFFF00"/>
                </a:highlight>
              </a:rPr>
              <a:t>digitale:</a:t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sp>
        <p:nvSpPr>
          <p:cNvPr id="91" name="Google Shape;91;p18"/>
          <p:cNvSpPr txBox="1"/>
          <p:nvPr/>
        </p:nvSpPr>
        <p:spPr>
          <a:xfrm>
            <a:off x="3636827" y="1363501"/>
            <a:ext cx="5009400" cy="24165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2500">
                <a:solidFill>
                  <a:schemeClr val="dk1"/>
                </a:solidFill>
              </a:rPr>
              <a:t>Powerpoint, Padlet, Book Creator, Animoto, Rush, iMovie, DaVinci Resolve, Sutori e tanti altri che già conoscete ed usate.</a:t>
            </a:r>
            <a:endParaRPr sz="2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9"/>
          <p:cNvSpPr txBox="1"/>
          <p:nvPr/>
        </p:nvSpPr>
        <p:spPr>
          <a:xfrm>
            <a:off x="206700" y="450275"/>
            <a:ext cx="3542700" cy="40329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b="1" lang="it" sz="2500">
                <a:highlight>
                  <a:srgbClr val="FFFF00"/>
                </a:highlight>
              </a:rPr>
              <a:t>Esempio di digital storytelling svolto al corso: </a:t>
            </a:r>
            <a:endParaRPr b="1" sz="2500">
              <a:highlight>
                <a:srgbClr val="FFFF00"/>
              </a:highlight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500">
                <a:highlight>
                  <a:srgbClr val="FFFF00"/>
                </a:highlight>
              </a:rPr>
              <a:t>autrici </a:t>
            </a:r>
            <a:endParaRPr b="1" sz="2500">
              <a:highlight>
                <a:srgbClr val="FFFF00"/>
              </a:highlight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500">
                <a:highlight>
                  <a:srgbClr val="FFFF00"/>
                </a:highlight>
              </a:rPr>
              <a:t>Luisa Bramante (materiale e parte tecnica) </a:t>
            </a:r>
            <a:endParaRPr b="1" sz="2500">
              <a:highlight>
                <a:srgbClr val="FFFF00"/>
              </a:highlight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500">
                <a:highlight>
                  <a:srgbClr val="FFFF00"/>
                </a:highlight>
              </a:rPr>
              <a:t>e </a:t>
            </a:r>
            <a:endParaRPr b="1" sz="2500">
              <a:highlight>
                <a:srgbClr val="FFFF00"/>
              </a:highlight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500">
                <a:highlight>
                  <a:srgbClr val="FFFF00"/>
                </a:highlight>
              </a:rPr>
              <a:t>Catharine Braun (</a:t>
            </a:r>
            <a:r>
              <a:rPr b="1" lang="it" sz="2500">
                <a:highlight>
                  <a:srgbClr val="FFFF00"/>
                </a:highlight>
              </a:rPr>
              <a:t>materiale e voce)</a:t>
            </a:r>
            <a:endParaRPr b="1" sz="2500">
              <a:highlight>
                <a:srgbClr val="FFFF00"/>
              </a:highlight>
            </a:endParaRPr>
          </a:p>
        </p:txBody>
      </p:sp>
      <p:pic>
        <p:nvPicPr>
          <p:cNvPr id="98" name="Google Shape;98;p19" title="Il mio filmato 4.MP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20575" y="1272888"/>
            <a:ext cx="4572000" cy="2597725"/>
          </a:xfrm>
          <a:prstGeom prst="rect">
            <a:avLst/>
          </a:prstGeom>
          <a:noFill/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0801" y="781535"/>
            <a:ext cx="5701175" cy="3877349"/>
          </a:xfrm>
          <a:prstGeom prst="rect">
            <a:avLst/>
          </a:prstGeom>
          <a:noFill/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5" name="Google Shape;105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34639" y="285518"/>
            <a:ext cx="2627300" cy="2286226"/>
          </a:xfrm>
          <a:prstGeom prst="rect">
            <a:avLst/>
          </a:prstGeom>
          <a:noFill/>
          <a:ln cap="flat" cmpd="sng" w="2857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6" name="Google Shape;106;p20"/>
          <p:cNvSpPr txBox="1"/>
          <p:nvPr/>
        </p:nvSpPr>
        <p:spPr>
          <a:xfrm>
            <a:off x="2311975" y="666750"/>
            <a:ext cx="3558900" cy="4002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highlight>
                  <a:schemeClr val="accent6"/>
                </a:highlight>
              </a:rPr>
              <a:t>ATTESTATO E FOTO FINALE</a:t>
            </a:r>
            <a:endParaRPr b="1">
              <a:highlight>
                <a:schemeClr val="accent6"/>
              </a:highligh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1"/>
          <p:cNvSpPr txBox="1"/>
          <p:nvPr/>
        </p:nvSpPr>
        <p:spPr>
          <a:xfrm>
            <a:off x="1262900" y="972050"/>
            <a:ext cx="7087500" cy="35157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900" u="sng">
                <a:solidFill>
                  <a:schemeClr val="dk1"/>
                </a:solidFill>
                <a:highlight>
                  <a:schemeClr val="accent6"/>
                </a:highlight>
              </a:rPr>
              <a:t>Documentazione e disseminazione corso Erasmus:</a:t>
            </a:r>
            <a:endParaRPr b="1" sz="1900" u="sng">
              <a:solidFill>
                <a:schemeClr val="dk1"/>
              </a:solidFill>
              <a:highlight>
                <a:schemeClr val="accent6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u="sng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700" u="sng">
                <a:solidFill>
                  <a:schemeClr val="dk1"/>
                </a:solidFill>
                <a:highlight>
                  <a:schemeClr val="accent6"/>
                </a:highlight>
              </a:rPr>
              <a:t>Attività di Digital Storytelling realizzata in classe</a:t>
            </a:r>
            <a:endParaRPr b="1" sz="1700" u="sng">
              <a:solidFill>
                <a:schemeClr val="dk1"/>
              </a:solidFill>
              <a:highlight>
                <a:schemeClr val="accent6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u="sng">
                <a:solidFill>
                  <a:schemeClr val="dk1"/>
                </a:solidFill>
                <a:highlight>
                  <a:schemeClr val="accent6"/>
                </a:highlight>
              </a:rPr>
              <a:t>Docente: Luisa Bramante</a:t>
            </a:r>
            <a:endParaRPr b="1" u="sng">
              <a:solidFill>
                <a:schemeClr val="dk1"/>
              </a:solidFill>
              <a:highlight>
                <a:schemeClr val="accent6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u="sng">
                <a:solidFill>
                  <a:schemeClr val="dk1"/>
                </a:solidFill>
                <a:highlight>
                  <a:schemeClr val="accent6"/>
                </a:highlight>
              </a:rPr>
              <a:t> Classe: 1^D</a:t>
            </a:r>
            <a:endParaRPr b="1" u="sng">
              <a:solidFill>
                <a:schemeClr val="dk1"/>
              </a:solidFill>
              <a:highlight>
                <a:schemeClr val="accent6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u="sng">
                <a:solidFill>
                  <a:schemeClr val="dk1"/>
                </a:solidFill>
                <a:highlight>
                  <a:schemeClr val="accent6"/>
                </a:highlight>
              </a:rPr>
              <a:t>Periodo: ottobre-dicembre a.s.2022/23</a:t>
            </a:r>
            <a:endParaRPr b="1" u="sng">
              <a:solidFill>
                <a:schemeClr val="dk1"/>
              </a:solidFill>
              <a:highlight>
                <a:schemeClr val="accent6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u="sng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dk1"/>
                </a:solidFill>
              </a:rPr>
              <a:t>L’attività è inserita nella programmazione e nello specifico tratta: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it">
                <a:solidFill>
                  <a:schemeClr val="dk1"/>
                </a:solidFill>
              </a:rPr>
              <a:t> dell’Autunno e delle sue caratteristiche 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it">
                <a:solidFill>
                  <a:schemeClr val="dk1"/>
                </a:solidFill>
              </a:rPr>
              <a:t>di un riccio come animale protagonista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it">
                <a:solidFill>
                  <a:schemeClr val="dk1"/>
                </a:solidFill>
              </a:rPr>
              <a:t>delle emozioni, in particolar modo paura e benessere 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it">
                <a:solidFill>
                  <a:schemeClr val="dk1"/>
                </a:solidFill>
              </a:rPr>
              <a:t>dell’importanza dell’amicizia e dell’aiutarsi per risolvere problemi (= l’unione fa la forza)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