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2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  <a:endParaRPr lang="it-IT" smtClean="0"/>
          </a:p>
          <a:p>
            <a:pPr lvl="1"/>
            <a:r>
              <a:rPr lang="it-IT" smtClean="0"/>
              <a:t>Secondo livello</a:t>
            </a:r>
            <a:endParaRPr lang="it-IT" smtClean="0"/>
          </a:p>
          <a:p>
            <a:pPr lvl="2"/>
            <a:r>
              <a:rPr lang="it-IT" smtClean="0"/>
              <a:t>Terzo livello</a:t>
            </a:r>
            <a:endParaRPr lang="it-IT" smtClean="0"/>
          </a:p>
          <a:p>
            <a:pPr lvl="3"/>
            <a:r>
              <a:rPr lang="it-IT" smtClean="0"/>
              <a:t>Quarto livello</a:t>
            </a:r>
            <a:endParaRPr lang="it-IT" smtClean="0"/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92AE1-F96C-49A6-A8B7-60887C3D84FC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42E37-21E8-40B9-A1FF-994F46EC94E3}" type="slidenum">
              <a:rPr lang="it-IT" smtClean="0"/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it-IT" dirty="0" smtClean="0"/>
              <a:t>LA FAVOLA con FLIPPED CLASSROOM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dirty="0" smtClean="0"/>
              <a:t>Docente: Emanuela Melfi</a:t>
            </a:r>
            <a:endParaRPr lang="it-IT" dirty="0" smtClean="0"/>
          </a:p>
          <a:p>
            <a:pPr algn="l"/>
            <a:r>
              <a:rPr lang="it-IT" dirty="0" smtClean="0"/>
              <a:t>Scuola media Cavour</a:t>
            </a:r>
            <a:endParaRPr lang="it-IT" dirty="0" smtClean="0"/>
          </a:p>
          <a:p>
            <a:pPr algn="l"/>
            <a:r>
              <a:rPr lang="it-IT" dirty="0" smtClean="0"/>
              <a:t>Materia: Italiano</a:t>
            </a:r>
            <a:endParaRPr lang="it-IT" dirty="0" smtClean="0"/>
          </a:p>
          <a:p>
            <a:pPr algn="l"/>
            <a:r>
              <a:rPr lang="it-IT" dirty="0" smtClean="0"/>
              <a:t>Classe 1C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Content Placeholder 8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251460" y="692785"/>
            <a:ext cx="3690620" cy="369062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60290" y="748665"/>
            <a:ext cx="3521710" cy="36099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323850" y="764540"/>
            <a:ext cx="4038600" cy="403860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755" y="764540"/>
            <a:ext cx="40386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323850" y="1196975"/>
            <a:ext cx="4432935" cy="334391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76190" y="1120140"/>
            <a:ext cx="3497580" cy="34975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it-IT" dirty="0" smtClean="0"/>
              <a:t>Fase preparatoria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it-IT" sz="2400" dirty="0" smtClean="0"/>
          </a:p>
          <a:p>
            <a:pPr algn="just"/>
            <a:r>
              <a:rPr lang="it-IT" sz="2400" dirty="0" smtClean="0"/>
              <a:t>Alla </a:t>
            </a:r>
            <a:r>
              <a:rPr lang="it-IT" sz="2400" dirty="0"/>
              <a:t>fine della lezione precedente a quella in </a:t>
            </a:r>
            <a:r>
              <a:rPr lang="it-IT" sz="2400" dirty="0" smtClean="0"/>
              <a:t>cui intendo </a:t>
            </a:r>
            <a:r>
              <a:rPr lang="it-IT" sz="2400" dirty="0"/>
              <a:t>affrontare l’argomento </a:t>
            </a:r>
            <a:r>
              <a:rPr lang="it-IT" sz="2400" dirty="0" smtClean="0"/>
              <a:t>“</a:t>
            </a:r>
            <a:r>
              <a:rPr lang="it-IT" sz="2400" b="1" dirty="0" smtClean="0"/>
              <a:t>Favola</a:t>
            </a:r>
            <a:r>
              <a:rPr lang="it-IT" sz="2400" dirty="0" smtClean="0"/>
              <a:t>”, cerco </a:t>
            </a:r>
            <a:r>
              <a:rPr lang="it-IT" sz="2400" dirty="0"/>
              <a:t>di stimolare l’interesse degli studenti </a:t>
            </a:r>
            <a:r>
              <a:rPr lang="it-IT" sz="2400" dirty="0" smtClean="0"/>
              <a:t>invitandoli a sfogliare le pagine del loro libro di antologia, a soffermarsi sulle figure a corredo delle favole presentate e infine pongo loro alcune </a:t>
            </a:r>
            <a:r>
              <a:rPr lang="it-IT" sz="2400" b="1" dirty="0" smtClean="0"/>
              <a:t>domande stimolo</a:t>
            </a:r>
            <a:r>
              <a:rPr lang="it-IT" sz="2400" dirty="0" smtClean="0"/>
              <a:t>:</a:t>
            </a:r>
            <a:endParaRPr lang="it-IT" sz="2400" dirty="0" smtClean="0"/>
          </a:p>
          <a:p>
            <a:pPr lvl="1">
              <a:buFontTx/>
              <a:buChar char="-"/>
            </a:pPr>
            <a:r>
              <a:rPr lang="it-IT" sz="2400" dirty="0" smtClean="0"/>
              <a:t>Cosa notate nelle figure presenti nel libro?</a:t>
            </a:r>
            <a:endParaRPr lang="it-IT" sz="2400" dirty="0" smtClean="0"/>
          </a:p>
          <a:p>
            <a:pPr lvl="1">
              <a:buFontTx/>
              <a:buChar char="-"/>
            </a:pPr>
            <a:r>
              <a:rPr lang="it-IT" sz="2400" dirty="0" smtClean="0"/>
              <a:t>Quale caratteristica in comune presentano la maggior parte delle letture?</a:t>
            </a:r>
            <a:endParaRPr lang="it-IT" sz="2400" dirty="0" smtClean="0"/>
          </a:p>
          <a:p>
            <a:pPr lvl="1">
              <a:buFontTx/>
              <a:buChar char="-"/>
            </a:pPr>
            <a:r>
              <a:rPr lang="it-IT" sz="2400" dirty="0" smtClean="0"/>
              <a:t>Che caratteristica hanno i titoli di queste letture?</a:t>
            </a:r>
            <a:endParaRPr lang="it-IT" sz="2400" dirty="0" smtClean="0"/>
          </a:p>
          <a:p>
            <a:pPr>
              <a:buFontTx/>
              <a:buChar char="-"/>
            </a:pPr>
            <a:endParaRPr lang="it-IT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 CASA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pPr algn="just"/>
            <a:r>
              <a:rPr lang="it-IT" sz="2400" dirty="0" smtClean="0"/>
              <a:t>Assegno la visione della </a:t>
            </a:r>
            <a:r>
              <a:rPr lang="it-IT" sz="2400" b="1" dirty="0" err="1" smtClean="0"/>
              <a:t>videolezione</a:t>
            </a:r>
            <a:r>
              <a:rPr lang="it-IT" sz="2400" b="1" dirty="0" smtClean="0"/>
              <a:t> </a:t>
            </a:r>
            <a:r>
              <a:rPr lang="it-IT" sz="2400" dirty="0" smtClean="0"/>
              <a:t>sulla favola, </a:t>
            </a:r>
            <a:r>
              <a:rPr lang="it-IT" sz="2400" b="1" dirty="0" smtClean="0"/>
              <a:t>l’analisi guidata </a:t>
            </a:r>
            <a:r>
              <a:rPr lang="it-IT" sz="2400" dirty="0" smtClean="0"/>
              <a:t>e infine il completamento della </a:t>
            </a:r>
            <a:r>
              <a:rPr lang="it-IT" sz="2400" b="1" dirty="0" smtClean="0"/>
              <a:t>mappa interattiva </a:t>
            </a:r>
            <a:r>
              <a:rPr lang="it-IT" sz="2400" dirty="0" smtClean="0"/>
              <a:t>(materiali presenti nel loro libro di antologia digitale “Voltiamo pagina”)</a:t>
            </a:r>
            <a:endParaRPr lang="it-IT" sz="2400" dirty="0" smtClean="0"/>
          </a:p>
          <a:p>
            <a:pPr algn="just">
              <a:buNone/>
            </a:pPr>
            <a:endParaRPr lang="it-IT" sz="2400" dirty="0" smtClean="0"/>
          </a:p>
          <a:p>
            <a:pPr algn="just"/>
            <a:r>
              <a:rPr lang="it-IT" sz="2400" dirty="0" smtClean="0"/>
              <a:t>Suggerisco anche di prendere qualche appunto sui concetti fondamentali della </a:t>
            </a:r>
            <a:r>
              <a:rPr lang="it-IT" sz="2400" dirty="0" err="1" smtClean="0"/>
              <a:t>videolezione</a:t>
            </a:r>
            <a:r>
              <a:rPr lang="it-IT" sz="2400" dirty="0" smtClean="0"/>
              <a:t> e di annotare qualsiasi </a:t>
            </a:r>
            <a:r>
              <a:rPr lang="it-IT" sz="2400" b="1" dirty="0" smtClean="0"/>
              <a:t>dubbio </a:t>
            </a:r>
            <a:r>
              <a:rPr lang="it-IT" sz="2400" dirty="0" smtClean="0"/>
              <a:t>o qualsiasi </a:t>
            </a:r>
            <a:r>
              <a:rPr lang="it-IT" sz="2400" b="1" dirty="0" smtClean="0"/>
              <a:t>quesito</a:t>
            </a:r>
            <a:r>
              <a:rPr lang="it-IT" sz="2400" dirty="0" smtClean="0"/>
              <a:t> venga loro in mente</a:t>
            </a:r>
            <a:endParaRPr lang="it-IT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sz="3200" dirty="0" smtClean="0"/>
              <a:t>IN CLASSE</a:t>
            </a:r>
            <a:br>
              <a:rPr lang="it-IT" sz="3200" dirty="0" smtClean="0"/>
            </a:br>
            <a:r>
              <a:rPr lang="it-IT" sz="3200" dirty="0" smtClean="0"/>
              <a:t>in gruppi di apprendimento cooperativo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Tx/>
              <a:buNone/>
            </a:pPr>
            <a:endParaRPr lang="it-IT" sz="2400" dirty="0" smtClean="0">
              <a:sym typeface="+mn-ea"/>
            </a:endParaRPr>
          </a:p>
          <a:p>
            <a:pPr marL="0" indent="0">
              <a:buFontTx/>
              <a:buNone/>
            </a:pPr>
            <a:r>
              <a:rPr lang="it-IT" sz="2400" dirty="0" smtClean="0">
                <a:sym typeface="+mn-ea"/>
              </a:rPr>
              <a:t>Con la guida dell’insegnante:</a:t>
            </a:r>
            <a:endParaRPr lang="it-IT" sz="2400" dirty="0" smtClean="0">
              <a:sym typeface="+mn-ea"/>
            </a:endParaRPr>
          </a:p>
          <a:p>
            <a:pPr marL="0" indent="0">
              <a:buFontTx/>
              <a:buNone/>
            </a:pPr>
            <a:endParaRPr lang="it-IT" sz="2400" dirty="0" smtClean="0">
              <a:sym typeface="+mn-ea"/>
            </a:endParaRPr>
          </a:p>
          <a:p>
            <a:pPr>
              <a:buFontTx/>
              <a:buChar char="-"/>
            </a:pPr>
            <a:r>
              <a:rPr lang="it-IT" sz="2400" dirty="0" smtClean="0"/>
              <a:t>Confrontano gli appunti presi a casa;</a:t>
            </a:r>
            <a:endParaRPr lang="it-IT" sz="2400" dirty="0" smtClean="0"/>
          </a:p>
          <a:p>
            <a:pPr>
              <a:buFontTx/>
              <a:buChar char="-"/>
            </a:pPr>
            <a:r>
              <a:rPr lang="it-IT" sz="2400" dirty="0" smtClean="0">
                <a:sym typeface="+mn-ea"/>
              </a:rPr>
              <a:t>Rintracciano le </a:t>
            </a:r>
            <a:r>
              <a:rPr lang="it-IT" sz="2400" b="1" dirty="0" smtClean="0">
                <a:sym typeface="+mn-ea"/>
              </a:rPr>
              <a:t>caratteristiche del genere</a:t>
            </a:r>
            <a:r>
              <a:rPr lang="it-IT" sz="2400" dirty="0" smtClean="0">
                <a:sym typeface="+mn-ea"/>
              </a:rPr>
              <a:t> dalla lettura delle favole “Il corvo e la volpe” e “Il leone e il colibrì”;</a:t>
            </a:r>
            <a:endParaRPr lang="it-IT" sz="2400" dirty="0"/>
          </a:p>
          <a:p>
            <a:pPr>
              <a:buFontTx/>
              <a:buChar char="-"/>
            </a:pPr>
            <a:r>
              <a:rPr lang="it-IT" sz="2400" dirty="0" smtClean="0">
                <a:sym typeface="+mn-ea"/>
              </a:rPr>
              <a:t>Costruiscono una </a:t>
            </a:r>
            <a:r>
              <a:rPr lang="it-IT" sz="2400" b="1" dirty="0" smtClean="0">
                <a:sym typeface="+mn-ea"/>
              </a:rPr>
              <a:t>mappa concettuale </a:t>
            </a:r>
            <a:r>
              <a:rPr lang="it-IT" sz="2400" dirty="0" smtClean="0">
                <a:sym typeface="+mn-ea"/>
              </a:rPr>
              <a:t>sulla favola consultando anche le schede di spiegazione del </a:t>
            </a:r>
            <a:r>
              <a:rPr lang="it-IT" sz="2400" dirty="0" smtClean="0"/>
              <a:t>genere presenti nel loro libro di antologia</a:t>
            </a:r>
            <a:endParaRPr lang="it-IT" sz="2400" dirty="0" smtClean="0"/>
          </a:p>
          <a:p>
            <a:pPr>
              <a:buFontTx/>
              <a:buChar char="-"/>
            </a:pPr>
            <a:endParaRPr lang="it-IT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 CASA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dirty="0" smtClean="0"/>
          </a:p>
          <a:p>
            <a:r>
              <a:rPr lang="it-IT" sz="2400" dirty="0" smtClean="0"/>
              <a:t>Assegno come compito per casa </a:t>
            </a:r>
            <a:r>
              <a:rPr lang="it-IT" sz="2400" dirty="0" smtClean="0">
                <a:sym typeface="+mn-ea"/>
              </a:rPr>
              <a:t>le domande di comprensione </a:t>
            </a:r>
            <a:r>
              <a:rPr lang="it-IT" sz="2400" dirty="0" smtClean="0"/>
              <a:t>delle favole “</a:t>
            </a:r>
            <a:r>
              <a:rPr lang="it-IT" sz="2400" b="1" dirty="0" smtClean="0"/>
              <a:t>Il corvo e la volpe</a:t>
            </a:r>
            <a:r>
              <a:rPr lang="it-IT" sz="2400" dirty="0" smtClean="0"/>
              <a:t>” e “</a:t>
            </a:r>
            <a:r>
              <a:rPr lang="it-IT" sz="2400" b="1" dirty="0" smtClean="0"/>
              <a:t>Il leone e il colibrì</a:t>
            </a:r>
            <a:r>
              <a:rPr lang="it-IT" sz="2400" dirty="0" smtClean="0"/>
              <a:t>” </a:t>
            </a:r>
            <a:endParaRPr lang="it-IT" sz="2400" dirty="0" smtClean="0"/>
          </a:p>
          <a:p>
            <a:endParaRPr lang="it-IT" sz="2400" dirty="0" smtClean="0"/>
          </a:p>
          <a:p>
            <a:pPr algn="just"/>
            <a:r>
              <a:rPr lang="it-IT" sz="2400" dirty="0" smtClean="0"/>
              <a:t>N.B. La conoscenza e la comprensione del contenuto delle favole risulta fondamentale per affrontare </a:t>
            </a:r>
            <a:r>
              <a:rPr lang="it-IT" sz="2400" dirty="0" smtClean="0">
                <a:sym typeface="+mn-ea"/>
              </a:rPr>
              <a:t>nella lezione successiva</a:t>
            </a:r>
            <a:r>
              <a:rPr lang="it-IT" sz="2400" dirty="0" smtClean="0"/>
              <a:t> il lavoro in classe insieme ai compagni</a:t>
            </a:r>
            <a:r>
              <a:rPr lang="it-IT" sz="2400" dirty="0" smtClean="0">
                <a:sym typeface="+mn-ea"/>
              </a:rPr>
              <a:t> </a:t>
            </a:r>
            <a:endParaRPr lang="it-IT" sz="2400" dirty="0" smtClean="0"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sz="3200" dirty="0">
                <a:solidFill>
                  <a:prstClr val="black"/>
                </a:solidFill>
              </a:rPr>
              <a:t>IN CLASSE</a:t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3200" dirty="0">
                <a:solidFill>
                  <a:prstClr val="black"/>
                </a:solidFill>
              </a:rPr>
              <a:t>in gruppi di apprendimento cooperativo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Con la guida dell’insegnante svolgono:</a:t>
            </a: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pPr algn="just">
              <a:buFontTx/>
              <a:buChar char="-"/>
            </a:pPr>
            <a:r>
              <a:rPr lang="it-IT" sz="2400" dirty="0" smtClean="0"/>
              <a:t>gli </a:t>
            </a:r>
            <a:r>
              <a:rPr lang="it-IT" sz="2400" b="1" dirty="0" smtClean="0"/>
              <a:t>esercizi di analisi </a:t>
            </a:r>
            <a:r>
              <a:rPr lang="it-IT" sz="2400" dirty="0" smtClean="0">
                <a:sym typeface="+mn-ea"/>
              </a:rPr>
              <a:t>delle favole lette a casa volti ad individuare i personaggi, la fissità delle loro qualità o vizi, l’indeterminatezza del tempo e del luogo, la presenza implicita o esplicita della morale;</a:t>
            </a:r>
            <a:endParaRPr lang="it-IT" sz="2400" dirty="0" smtClean="0">
              <a:sym typeface="+mn-ea"/>
            </a:endParaRPr>
          </a:p>
          <a:p>
            <a:pPr>
              <a:buFontTx/>
              <a:buChar char="-"/>
            </a:pPr>
            <a:r>
              <a:rPr lang="it-IT" sz="2400" dirty="0" smtClean="0">
                <a:sym typeface="+mn-ea"/>
              </a:rPr>
              <a:t>gli esercizi </a:t>
            </a:r>
            <a:r>
              <a:rPr lang="it-IT" sz="2400" b="1" dirty="0" smtClean="0"/>
              <a:t>sul lessico;</a:t>
            </a:r>
            <a:endParaRPr lang="it-IT" sz="2400" dirty="0" smtClean="0"/>
          </a:p>
          <a:p>
            <a:pPr algn="just">
              <a:buFontTx/>
              <a:buChar char="-"/>
            </a:pPr>
            <a:r>
              <a:rPr lang="it-IT" sz="2400" b="1" dirty="0" smtClean="0"/>
              <a:t>riflettono sul comportamento degli animali </a:t>
            </a:r>
            <a:r>
              <a:rPr lang="it-IT" sz="2400" dirty="0" smtClean="0"/>
              <a:t>della favola “Il leone e il colibrì” attraverso alcune domande (quale il comportamento più corretto? Tu come ti saresti comportato?) per stimolarli ad esprimere le loro opinioni;</a:t>
            </a:r>
            <a:endParaRPr lang="it-IT" sz="2400" dirty="0" smtClean="0"/>
          </a:p>
          <a:p>
            <a:pPr algn="just">
              <a:buFontTx/>
              <a:buChar char="-"/>
            </a:pPr>
            <a:r>
              <a:rPr lang="it-IT" sz="2400" dirty="0" smtClean="0"/>
              <a:t>aggiungono un </a:t>
            </a:r>
            <a:r>
              <a:rPr lang="it-IT" sz="2400" b="1" dirty="0" smtClean="0"/>
              <a:t>finale</a:t>
            </a:r>
            <a:r>
              <a:rPr lang="it-IT" sz="2400" dirty="0" smtClean="0"/>
              <a:t> </a:t>
            </a:r>
            <a:r>
              <a:rPr lang="it-IT" sz="2400" smtClean="0"/>
              <a:t>alla favola “Il leone e il colibrì”</a:t>
            </a:r>
            <a:endParaRPr lang="it-IT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p>
            <a:r>
              <a:rPr lang="it-IT" altLang="en-US"/>
              <a:t>A CASA</a:t>
            </a:r>
            <a:endParaRPr lang="it-IT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it-IT" altLang="en-US" sz="2400"/>
              <a:t>Dopo aver letto e lavorato su altre favole presenti nel libro in un paio di lezioni successive, come lavoro conclusivo progetto la realizzazione di un </a:t>
            </a:r>
            <a:r>
              <a:rPr lang="it-IT" altLang="en-US" sz="2400" b="1"/>
              <a:t>lapbook sulla favola</a:t>
            </a:r>
            <a:r>
              <a:rPr lang="it-IT" altLang="en-US" sz="2400"/>
              <a:t>. </a:t>
            </a:r>
            <a:endParaRPr lang="it-IT" altLang="en-US" sz="2400"/>
          </a:p>
          <a:p>
            <a:pPr marL="0" indent="0" algn="just">
              <a:buNone/>
            </a:pPr>
            <a:endParaRPr lang="it-IT" altLang="en-US" sz="2400"/>
          </a:p>
          <a:p>
            <a:pPr marL="0" indent="0" algn="just">
              <a:buNone/>
            </a:pPr>
            <a:r>
              <a:rPr lang="it-IT" altLang="en-US" sz="2400"/>
              <a:t>Assegno per casa la visione dei </a:t>
            </a:r>
            <a:r>
              <a:rPr lang="it-IT" altLang="en-US" sz="2400" b="1"/>
              <a:t>video</a:t>
            </a:r>
            <a:r>
              <a:rPr lang="it-IT" altLang="en-US" sz="2400"/>
              <a:t> (link presenti sul libro di antologia) che spiegano come realizzare un lapbook  e </a:t>
            </a:r>
            <a:r>
              <a:rPr lang="it-IT" altLang="en-US" sz="2400" b="1"/>
              <a:t>la lettura delle pagine </a:t>
            </a:r>
            <a:r>
              <a:rPr lang="it-IT" altLang="en-US" sz="2400"/>
              <a:t>che illustrano le fasi per costruire un lapbook.</a:t>
            </a:r>
            <a:endParaRPr lang="it-IT" altLang="en-US" sz="2400"/>
          </a:p>
          <a:p>
            <a:pPr marL="0" indent="0" algn="just">
              <a:buNone/>
            </a:pPr>
            <a:endParaRPr lang="it-IT" alt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p>
            <a:r>
              <a:rPr lang="it-IT" altLang="en-US"/>
              <a:t>IN CLASSE</a:t>
            </a:r>
            <a:endParaRPr lang="it-IT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it-IT" altLang="en-US" sz="2400"/>
              <a:t>In classe, per chiarire meglio come realizzare il loro lapbook, mostro agli alunni alcuni lapbook su altri argomenti;</a:t>
            </a:r>
            <a:endParaRPr lang="it-IT" altLang="en-US" sz="2400"/>
          </a:p>
          <a:p>
            <a:pPr algn="l"/>
            <a:r>
              <a:rPr lang="it-IT" altLang="en-US" sz="2400"/>
              <a:t>Fornisco l’indirizzo del sito https://sololapbook.wordpress.com/crea-il-tuo-lapbook/modelli-base/ dal quale possono scaricare i </a:t>
            </a:r>
            <a:r>
              <a:rPr lang="it-IT" altLang="en-US" sz="2400" b="1"/>
              <a:t>modelli base;</a:t>
            </a:r>
            <a:endParaRPr lang="it-IT" altLang="en-US" sz="2400" b="1"/>
          </a:p>
          <a:p>
            <a:pPr algn="l"/>
            <a:r>
              <a:rPr lang="it-IT" altLang="en-US" sz="2400"/>
              <a:t>assegno infine il compito di realizzare un lapbook sulla favola che dovranno poi presentare ed esporre in classe.</a:t>
            </a:r>
            <a:endParaRPr lang="it-IT" altLang="en-US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it-IT" altLang="en-US"/>
              <a:t>I LAPBOOK degli alunni di 1C</a:t>
            </a:r>
            <a:endParaRPr lang="it-IT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57200" y="1844040"/>
            <a:ext cx="4038600" cy="40386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844040"/>
            <a:ext cx="4038600" cy="4038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2995</Words>
  <Application>WPS Presentation</Application>
  <PresentationFormat>Presentazione su schermo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SimSun</vt:lpstr>
      <vt:lpstr>Wingdings</vt:lpstr>
      <vt:lpstr>Calibri</vt:lpstr>
      <vt:lpstr>Microsoft YaHei</vt:lpstr>
      <vt:lpstr>Arial Unicode MS</vt:lpstr>
      <vt:lpstr>Tema di Office</vt:lpstr>
      <vt:lpstr>LA FAVOLA con FLIPPED CLASSROOM</vt:lpstr>
      <vt:lpstr>Fase preparatoria</vt:lpstr>
      <vt:lpstr>A CASA </vt:lpstr>
      <vt:lpstr>IN CLASSE in gruppi di apprendimento cooperativo</vt:lpstr>
      <vt:lpstr>A CASA</vt:lpstr>
      <vt:lpstr>IN CLASSE in gruppi di apprendimento cooperativo</vt:lpstr>
      <vt:lpstr>A CASA</vt:lpstr>
      <vt:lpstr>IN CLASSE</vt:lpstr>
      <vt:lpstr>PowerPoint 演示文稿</vt:lpstr>
      <vt:lpstr>PowerPoint 演示文稿</vt:lpstr>
      <vt:lpstr>PowerPoint 演示文稿</vt:lpstr>
      <vt:lpstr>PowerPoint 演示文稿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FAVOLA con FLIPPED CLASSROOM</dc:title>
  <dc:creator>Emanuela Melfi</dc:creator>
  <cp:lastModifiedBy>Emanuela Melfi</cp:lastModifiedBy>
  <cp:revision>2</cp:revision>
  <dcterms:created xsi:type="dcterms:W3CDTF">2022-12-08T21:58:00Z</dcterms:created>
  <dcterms:modified xsi:type="dcterms:W3CDTF">2023-01-11T22:06:28Z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718538DC2CFD45529E1EBACC26205E75</vt:lpwstr>
  </property>
  <property fmtid="{D5CDD505-2E9C-101B-9397-08002B2CF9AE}" pid="3" name="KSOProductBuildVer">
    <vt:lpwstr>1033-11.2.0.11440</vt:lpwstr>
  </property>
</Properties>
</file>